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25"/>
  </p:notesMasterIdLst>
  <p:sldIdLst>
    <p:sldId id="687" r:id="rId2"/>
    <p:sldId id="256" r:id="rId3"/>
    <p:sldId id="312" r:id="rId4"/>
    <p:sldId id="310" r:id="rId5"/>
    <p:sldId id="676" r:id="rId6"/>
    <p:sldId id="681" r:id="rId7"/>
    <p:sldId id="680" r:id="rId8"/>
    <p:sldId id="683" r:id="rId9"/>
    <p:sldId id="311" r:id="rId10"/>
    <p:sldId id="259" r:id="rId11"/>
    <p:sldId id="319" r:id="rId12"/>
    <p:sldId id="665" r:id="rId13"/>
    <p:sldId id="258" r:id="rId14"/>
    <p:sldId id="688" r:id="rId15"/>
    <p:sldId id="689" r:id="rId16"/>
    <p:sldId id="663" r:id="rId17"/>
    <p:sldId id="669" r:id="rId18"/>
    <p:sldId id="679" r:id="rId19"/>
    <p:sldId id="684" r:id="rId20"/>
    <p:sldId id="686" r:id="rId21"/>
    <p:sldId id="678" r:id="rId22"/>
    <p:sldId id="313" r:id="rId23"/>
    <p:sldId id="6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p:restoredTop sz="86915"/>
  </p:normalViewPr>
  <p:slideViewPr>
    <p:cSldViewPr snapToGrid="0">
      <p:cViewPr varScale="1">
        <p:scale>
          <a:sx n="109" d="100"/>
          <a:sy n="109" d="100"/>
        </p:scale>
        <p:origin x="392" y="184"/>
      </p:cViewPr>
      <p:guideLst/>
    </p:cSldViewPr>
  </p:slideViewPr>
  <p:notesTextViewPr>
    <p:cViewPr>
      <p:scale>
        <a:sx n="95" d="100"/>
        <a:sy n="9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0D3F7-8E56-7D41-8FAE-473181D1E3DC}"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09A715D6-F207-E848-A996-2C27EDE001BA}">
      <dgm:prSet phldrT="[Text]"/>
      <dgm:spPr/>
      <dgm:t>
        <a:bodyPr/>
        <a:lstStyle/>
        <a:p>
          <a:r>
            <a:rPr lang="en-US" dirty="0"/>
            <a:t>Social Structure</a:t>
          </a:r>
        </a:p>
      </dgm:t>
    </dgm:pt>
    <dgm:pt modelId="{AAC15AD4-095C-2547-8B9C-20BE95960294}" type="parTrans" cxnId="{43F01CCC-DFB0-3241-B7F9-B740E9EB0081}">
      <dgm:prSet/>
      <dgm:spPr/>
      <dgm:t>
        <a:bodyPr/>
        <a:lstStyle/>
        <a:p>
          <a:endParaRPr lang="en-US"/>
        </a:p>
      </dgm:t>
    </dgm:pt>
    <dgm:pt modelId="{DDA7DFF2-48D4-B64C-B9B5-2EC19CA9D446}" type="sibTrans" cxnId="{43F01CCC-DFB0-3241-B7F9-B740E9EB0081}">
      <dgm:prSet/>
      <dgm:spPr/>
      <dgm:t>
        <a:bodyPr/>
        <a:lstStyle/>
        <a:p>
          <a:endParaRPr lang="en-US"/>
        </a:p>
      </dgm:t>
    </dgm:pt>
    <dgm:pt modelId="{06217400-B241-2C4B-9320-18982B421051}">
      <dgm:prSet phldrT="[Text]"/>
      <dgm:spPr/>
      <dgm:t>
        <a:bodyPr/>
        <a:lstStyle/>
        <a:p>
          <a:r>
            <a:rPr lang="en-US" dirty="0"/>
            <a:t>Human Agency</a:t>
          </a:r>
        </a:p>
      </dgm:t>
    </dgm:pt>
    <dgm:pt modelId="{73087769-7577-8147-83E3-86ABC53CD93D}" type="parTrans" cxnId="{0189E8F7-C590-624A-AD18-4B5FA5D0156A}">
      <dgm:prSet/>
      <dgm:spPr/>
      <dgm:t>
        <a:bodyPr/>
        <a:lstStyle/>
        <a:p>
          <a:endParaRPr lang="en-US"/>
        </a:p>
      </dgm:t>
    </dgm:pt>
    <dgm:pt modelId="{E9D46801-D21E-C746-909A-7F3D3AC3F86D}" type="sibTrans" cxnId="{0189E8F7-C590-624A-AD18-4B5FA5D0156A}">
      <dgm:prSet/>
      <dgm:spPr/>
      <dgm:t>
        <a:bodyPr/>
        <a:lstStyle/>
        <a:p>
          <a:endParaRPr lang="en-US"/>
        </a:p>
      </dgm:t>
    </dgm:pt>
    <dgm:pt modelId="{6E1D3722-2029-3640-B3EC-93761F7F654F}" type="pres">
      <dgm:prSet presAssocID="{95B0D3F7-8E56-7D41-8FAE-473181D1E3DC}" presName="Name0" presStyleCnt="0">
        <dgm:presLayoutVars>
          <dgm:dir/>
          <dgm:resizeHandles val="exact"/>
        </dgm:presLayoutVars>
      </dgm:prSet>
      <dgm:spPr/>
    </dgm:pt>
    <dgm:pt modelId="{BCA55839-02E2-F14B-AA46-9E59D864A73B}" type="pres">
      <dgm:prSet presAssocID="{09A715D6-F207-E848-A996-2C27EDE001BA}" presName="node" presStyleLbl="node1" presStyleIdx="0" presStyleCnt="2" custScaleX="63912" custScaleY="65328">
        <dgm:presLayoutVars>
          <dgm:bulletEnabled val="1"/>
        </dgm:presLayoutVars>
      </dgm:prSet>
      <dgm:spPr/>
    </dgm:pt>
    <dgm:pt modelId="{11170A56-4A30-B444-8744-14F16042916A}" type="pres">
      <dgm:prSet presAssocID="{DDA7DFF2-48D4-B64C-B9B5-2EC19CA9D446}" presName="sibTrans" presStyleLbl="sibTrans2D1" presStyleIdx="0" presStyleCnt="1" custAng="16200000" custScaleX="49655" custScaleY="123932"/>
      <dgm:spPr>
        <a:prstGeom prst="upDownArrow">
          <a:avLst/>
        </a:prstGeom>
      </dgm:spPr>
    </dgm:pt>
    <dgm:pt modelId="{3FF75862-23B5-9044-8B94-08F7B2FC66AD}" type="pres">
      <dgm:prSet presAssocID="{DDA7DFF2-48D4-B64C-B9B5-2EC19CA9D446}" presName="connectorText" presStyleLbl="sibTrans2D1" presStyleIdx="0" presStyleCnt="1"/>
      <dgm:spPr/>
    </dgm:pt>
    <dgm:pt modelId="{6FC4EEC9-2AA1-0943-8597-381CABDB034D}" type="pres">
      <dgm:prSet presAssocID="{06217400-B241-2C4B-9320-18982B421051}" presName="node" presStyleLbl="node1" presStyleIdx="1" presStyleCnt="2" custScaleX="70705" custScaleY="65704">
        <dgm:presLayoutVars>
          <dgm:bulletEnabled val="1"/>
        </dgm:presLayoutVars>
      </dgm:prSet>
      <dgm:spPr/>
    </dgm:pt>
  </dgm:ptLst>
  <dgm:cxnLst>
    <dgm:cxn modelId="{1128223F-295B-424F-9F25-56AE72C478DB}" type="presOf" srcId="{95B0D3F7-8E56-7D41-8FAE-473181D1E3DC}" destId="{6E1D3722-2029-3640-B3EC-93761F7F654F}" srcOrd="0" destOrd="0" presId="urn:microsoft.com/office/officeart/2005/8/layout/process1"/>
    <dgm:cxn modelId="{9800543F-2092-5C47-8788-FA63E873E138}" type="presOf" srcId="{DDA7DFF2-48D4-B64C-B9B5-2EC19CA9D446}" destId="{11170A56-4A30-B444-8744-14F16042916A}" srcOrd="0" destOrd="0" presId="urn:microsoft.com/office/officeart/2005/8/layout/process1"/>
    <dgm:cxn modelId="{AAF60F69-D99B-7A48-B2F9-CB35583D9F42}" type="presOf" srcId="{06217400-B241-2C4B-9320-18982B421051}" destId="{6FC4EEC9-2AA1-0943-8597-381CABDB034D}" srcOrd="0" destOrd="0" presId="urn:microsoft.com/office/officeart/2005/8/layout/process1"/>
    <dgm:cxn modelId="{F47D7FB9-9780-F74A-B539-44D778D1525D}" type="presOf" srcId="{09A715D6-F207-E848-A996-2C27EDE001BA}" destId="{BCA55839-02E2-F14B-AA46-9E59D864A73B}" srcOrd="0" destOrd="0" presId="urn:microsoft.com/office/officeart/2005/8/layout/process1"/>
    <dgm:cxn modelId="{43F01CCC-DFB0-3241-B7F9-B740E9EB0081}" srcId="{95B0D3F7-8E56-7D41-8FAE-473181D1E3DC}" destId="{09A715D6-F207-E848-A996-2C27EDE001BA}" srcOrd="0" destOrd="0" parTransId="{AAC15AD4-095C-2547-8B9C-20BE95960294}" sibTransId="{DDA7DFF2-48D4-B64C-B9B5-2EC19CA9D446}"/>
    <dgm:cxn modelId="{0189E8F7-C590-624A-AD18-4B5FA5D0156A}" srcId="{95B0D3F7-8E56-7D41-8FAE-473181D1E3DC}" destId="{06217400-B241-2C4B-9320-18982B421051}" srcOrd="1" destOrd="0" parTransId="{73087769-7577-8147-83E3-86ABC53CD93D}" sibTransId="{E9D46801-D21E-C746-909A-7F3D3AC3F86D}"/>
    <dgm:cxn modelId="{5F6A23FC-4AF4-EF46-8F27-E42E16363D9C}" type="presOf" srcId="{DDA7DFF2-48D4-B64C-B9B5-2EC19CA9D446}" destId="{3FF75862-23B5-9044-8B94-08F7B2FC66AD}" srcOrd="1" destOrd="0" presId="urn:microsoft.com/office/officeart/2005/8/layout/process1"/>
    <dgm:cxn modelId="{AD4B675D-22AC-CD47-8635-D39019C2A2B1}" type="presParOf" srcId="{6E1D3722-2029-3640-B3EC-93761F7F654F}" destId="{BCA55839-02E2-F14B-AA46-9E59D864A73B}" srcOrd="0" destOrd="0" presId="urn:microsoft.com/office/officeart/2005/8/layout/process1"/>
    <dgm:cxn modelId="{2B97C418-3509-BF44-B10F-A62C3DA262D1}" type="presParOf" srcId="{6E1D3722-2029-3640-B3EC-93761F7F654F}" destId="{11170A56-4A30-B444-8744-14F16042916A}" srcOrd="1" destOrd="0" presId="urn:microsoft.com/office/officeart/2005/8/layout/process1"/>
    <dgm:cxn modelId="{D9EC22EA-4DAB-DB4E-B601-BE971A27C0A8}" type="presParOf" srcId="{11170A56-4A30-B444-8744-14F16042916A}" destId="{3FF75862-23B5-9044-8B94-08F7B2FC66AD}" srcOrd="0" destOrd="0" presId="urn:microsoft.com/office/officeart/2005/8/layout/process1"/>
    <dgm:cxn modelId="{D5D53038-047F-214D-96E1-70EE331FFF68}" type="presParOf" srcId="{6E1D3722-2029-3640-B3EC-93761F7F654F}" destId="{6FC4EEC9-2AA1-0943-8597-381CABDB034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55839-02E2-F14B-AA46-9E59D864A73B}">
      <dsp:nvSpPr>
        <dsp:cNvPr id="0" name=""/>
        <dsp:cNvSpPr/>
      </dsp:nvSpPr>
      <dsp:spPr>
        <a:xfrm>
          <a:off x="3822" y="475758"/>
          <a:ext cx="3846042" cy="235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Social Structure</a:t>
          </a:r>
        </a:p>
      </dsp:txBody>
      <dsp:txXfrm>
        <a:off x="72907" y="544843"/>
        <a:ext cx="3707872" cy="2220582"/>
      </dsp:txXfrm>
    </dsp:sp>
    <dsp:sp modelId="{11170A56-4A30-B444-8744-14F16042916A}">
      <dsp:nvSpPr>
        <dsp:cNvPr id="0" name=""/>
        <dsp:cNvSpPr/>
      </dsp:nvSpPr>
      <dsp:spPr>
        <a:xfrm rot="16200000">
          <a:off x="4772776" y="730357"/>
          <a:ext cx="633476" cy="1849553"/>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en-US" sz="5000" kern="1200"/>
        </a:p>
      </dsp:txBody>
      <dsp:txXfrm>
        <a:off x="4867798" y="1195290"/>
        <a:ext cx="443433" cy="1109731"/>
      </dsp:txXfrm>
    </dsp:sp>
    <dsp:sp modelId="{6FC4EEC9-2AA1-0943-8597-381CABDB034D}">
      <dsp:nvSpPr>
        <dsp:cNvPr id="0" name=""/>
        <dsp:cNvSpPr/>
      </dsp:nvSpPr>
      <dsp:spPr>
        <a:xfrm>
          <a:off x="6256951" y="468970"/>
          <a:ext cx="4254826" cy="2372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Human Agency</a:t>
          </a:r>
        </a:p>
      </dsp:txBody>
      <dsp:txXfrm>
        <a:off x="6326434" y="538453"/>
        <a:ext cx="4115860" cy="22333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2T15:14:05.050"/>
    </inkml:context>
    <inkml:brush xml:id="br0">
      <inkml:brushProperty name="width" value="0.05" units="cm"/>
      <inkml:brushProperty name="height" value="0.05" units="cm"/>
      <inkml:brushProperty name="color" value="#E71224"/>
    </inkml:brush>
  </inkml:definitions>
  <inkml:trace contextRef="#ctx0" brushRef="#br0">16965 515 24575,'-44'0'0,"-22"0"0,-28 0 0,41 0 0,-1 0 0,1 0 0,0 0 0,0-1 0,1-3 0,-1-2 0,0-1 0,0-3 0,-1-2 0,3 0 0,0-2 0,-45-12 0,10 5 0,5 2 0,-4 2 0,-3 1 0,39 8 0,-1 0 0,-1 2 0,0 0 0,-48-4 0,7 3 0,8 4 0,9 0 0,1 3 0,-7 0 0,-13 0 0,36 0 0,-3 0 0,-7 0 0,-2 0 0,-2 0 0,-1 0 0,-3 0 0,-1 0 0,-3 0 0,-2 0 0,-5 1 0,-1 0 0,-1 2 0,0 2 0,2 2 0,2 2 0,7 1 0,2 2 0,8 0 0,1 1 0,4-2 0,3 1 0,6-2 0,2 0 0,-41 7 0,8-3 0,5 0 0,13-6 0,14-3 0,19-3 0,18 0 0,9 2 0,2 4 0,4-1 0,-5 1 0,2-5 0,-1-1 0,-1-2 0,-15 0 0,-31 0 0,-41-6 0,30-1 0,-5-2 0,-14-4 0,-3-2 0,-5-2 0,0 0 0,-2-1 0,0 1 0,3 3 0,4 2 0,14 2 0,4 1 0,10 2 0,3 2 0,-32-1 0,14 4 0,9 2 0,8 0 0,11 0 0,9 0 0,1 0 0,-9 0 0,-14 0 0,-21 0 0,-20 0 0,42 0 0,0 0 0,-4 0 0,0 0 0,0 1 0,-1 2 0,1 2 0,0 1 0,-7 3 0,-2 1 0,-5 2 0,-2 1 0,-9-1 0,-1 0 0,-2-1 0,-1-1 0,1 0 0,-1-1 0,-8 0 0,0-1 0,-1 1 0,1-1 0,2 1 0,1-1 0,7-2 0,4-1 0,15 0 0,3 0 0,12-2 0,4 0 0,-23 0 0,39-2 0,21 1 0,18 0 0,2 1 0,-1 2 0,-3-2 0,2 3 0,-6-3 0,4 1 0,-6-1 0,-38-1 0,-7-2 0,-11 1 0,-26-1 0,-11 0 0,16 0 0,-4 0 0,-3 0-433,-6 0 1,-2 0-1,-1 0 433,-3 0 0,-2 0 0,0 0 0,22-1 0,0 1 0,-1 0 0,-1 1 0,-1 0 0,0 0 0,-1 0 0,1 2 0,2-1 0,0 2 0,1 0 0,0 0 0,-21 3 0,1 1 0,3 0-167,10 1 1,2 1 0,2 0 166,10 0 0,2 0 0,2-1 0,-24 5 0,5 0 0,13-1 0,4 0 0,12-1 0,4 0 0,-25 7 0,31-6 1264,23-4-1264,14-5 533,10-2-533,5-1 0,1-1 0,0 0 0,-1 0 0,-3 0 0,-32 0 0,-46 0 0,16 0 0,-8 0 0,3 1 0,-6 2 0,-3 0-479,-14 3 1,-4 1 0,-2 1 478,17 0 0,0 0 0,-2 1 0,1 0 0,-2 2 0,-2 0 0,2 1 0,3 0 0,-14 3 0,4 1 0,3-1-30,13-1 0,3-1 0,2 0 30,-20 5 0,4-1 0,12-3 0,3-2 0,3-2 0,1-2 0,8-2 0,2-1 0,-36 1 1429,14-2-1429,13-1 96,13-1-96,9 0 0,6 1 0,6-1 0,3 0 0,4-2 0,2 0 0,10 2 0,-1 1 0,8 2 0,0 1 0,1-2 0,3-1 0,-4-1 0,-27 1 0,-32 8 0,-31 14 0,36-7 0,-2 4 0,-4 5 0,0 4 0,0 2 0,-1 1 0,-1 3 0,1 1 0,3 0 0,3 1 0,6-1 0,3-1 0,5-1 0,3 0 0,-21 25 0,18-10 0,16-13 0,10-6 0,8-7 0,4-5 0,3-3 0,2-1 0,0-1 0,0 2 0,2 2 0,2 4 0,2 0 0,2-2 0,3-7 0,-4-5 0,4-3 0,-4 1 0,3 1 0,0 0 0,2-1 0,-4-3 0,1-2 0,-5-2 0,1 0 0,-3 4 0,0 12 0,-11 28 0,-23 41 0,5-24 0,-5 3 0,-10 11 0,-3 2 0,-1-1 0,-1 0 0,4-7 0,1-2 0,6-9 0,4-2 0,8-8 0,2-2 0,-10 37 0,13-9 0,3 0 0,-4 6 0,-3 10 0,9-42 0,-1 1 0,0 1 0,-1 0 0,2-1 0,-1-1 0,-16 45 0,2-6 0,5-1 0,2-2 0,5 2 0,-1 8 0,1 3 0,8-45 0,0 1 0,1 2 0,-1 0 0,3-1 0,1-1 0,0 1 0,2-1 0,1 46 0,2-8 0,0-5 0,0-3 0,0-5 0,0-3 0,0-4 0,0-4 0,0-4 0,0 2 0,0 5 0,0 7 0,2 4 0,3 2 0,1-7 0,-1-9 0,-3-12 0,1-7 0,2-3 0,2-3 0,5-7 0,-1-11 0,0-12 0,-3-8 0,-4-6 0,-3-1 0,0-3 0,-1-2 0,0 1 0,0 40 0,-8 20 0,-3 5 0,-4 9 0,-7 12 0,-3 6 0,5-17 0,-1 2 0,0 2-184,-1 3 1,0 0-1,1 1 184,2-3 0,1 1 0,1-2 0,2-3 0,2 0 0,2-2 0,-2 23 0,2-3 0,5-4 0,1-2 0,3-8 0,2-2 0,0-7 0,0-2 0,0-5 0,0-2 0,2 40 0,3-12 551,3-5-551,5-1 0,4 8 0,4 4 0,2-1 0,1-7 0,1-9 0,0-5 0,4 2 0,5 6 0,8 10 0,-19-40 0,1 0 0,19 40 0,-4-14 0,-22-33 0,-7-15 0,-5-23 0,25 18 0,38 32 0,-19-7 0,2 6 0,10 17 0,0 6 0,-20-19 0,0 2 0,-2 2 0,-1 4 0,-1 2 0,-1-1 0,-3-1 0,-1 1 0,-1-2 0,8 23 0,-3-2 0,-5-11 0,-2-4 0,-6-14 0,0-4 0,21 27 0,13-10 0,-30-38 0,7-4 0,-34-30 0,0-3 0,-2 2 0,0-2 0,-2 6 0,11-1 0,43 5 0,-1 0 0,7 0 0,24 0 0,7 0 0,-18 1 0,4 1 0,1 1-235,4 0 0,1 2 0,0 1 235,1 2 0,0 2 0,-2 3 0,-6 0 0,-2 3 0,-2 2 0,20 11 0,-6 4 0,-13 2 0,-6 3 0,-12-3 0,-3 1 0,-4-2 0,-2-1 0,30 23 0,-5-8 705,-2-8-705,-4-8 0,-20-16 0,0-4 0,-3-6 0,19 6 0,12 9 0,10 13 0,6 14 0,-39-18 0,0 3 0,2 3 0,0 0 0,1 0 0,-1 0 0,-2-3 0,-1 0 0,-1-2 0,-1-2 0,37 23 0,-3-1 0,3 0 0,-36-23 0,1 1 0,2 3 0,1 0 0,-1 1 0,-1 0 0,-3-2 0,-2-1 0,25 21 0,-11-12 0,-6-7 0,11 11 0,15 13 0,-29-22 0,0 1 0,1 1 0,0-2 0,29 16 0,-28-19 0,-26-22 0,-24-14 0,-7-6 0,-2-5 0,-3-8 0,5 10 0,-3-8 0,5 12 0,-2-1 0,9 4 0,20 4 0,35 8 0,-6 1 0,6 2 0,13 2 0,3 1 0,10 2 0,1 0 0,1 1 0,-2-1 0,-7 0 0,-3 0 0,-7-1 0,-4 1 0,31 8 0,-29-4 0,-25-5 0,-9-2 0,6-1 0,12 1 0,18 0 0,10 1 0,0 0 0,-7-2 0,-16-2 0,-10-1 0,-2-1 0,8 1 0,12 2 0,9 2 0,2 3 0,-8 0 0,-7 0 0,-7-3 0,-1 0 0,7 0 0,5 2 0,4 1 0,-4-1 0,-13-1 0,-13-3 0,-11-2 0,-4 0 0,7 1 0,9 2 0,15 4 0,5 2 0,-3 4 0,-6 0 0,-11 0 0,-3 0 0,2 0 0,10 0 0,7 2 0,4 1 0,-5 1 0,-11-2 0,-6-4 0,-17-8 0,-3-5 0,-12-5 0,-2-1 0,-4-2 0,-1-5 0,-3-2 0,-2-4 0,0-3 0,-2 1 0,2 1 0,1-1 0,4 7 0,1 0 0,3 5 0,1-2 0,9 2 0,14 2 0,26 2 0,28 1 0,17 0 0,5 0 0,-8 0 0,-11 0 0,-5-3 0,-4 1 0,-2-1 0,0 0 0,-5 3 0,-5 0 0,0 0 0,4 0 0,10-1 0,15-3 0,-37-1 0,3 0 0,2-1 0,1 0 0,1 1 0,-1 0 0,-3 1 0,-1 1 0,36 0 0,-11 3 0,-6 0 0,-2 0 0,3 0 0,2 0 0,-2 0 0,0 1 0,-6 3 0,-6 4 0,-4 2 0,-3 1 0,1 0 0,3 1 0,2 2 0,-1-1 0,-8 2 0,-9-4 0,-2 2 0,3 1 0,9 2 0,9 6 0,-2 3 0,-4 1 0,-10-2 0,-8-2 0,-7-5 0,-4-4 0,-5-2 0,-1-2 0,-1-2 0,1-1 0,-2 0 0,-2-2 0,-5 0 0,-1-2 0,0-2 0,3 0 0,0 0 0,-4 0 0,-6-1 0,-7-2 0,1 0 0,-4-1 0,-2 2 0,2-1 0,-3 2 0,8 0 0,0-2 0,2-12 0,1-3 0,18 2 0,36 1 0,-2 5 0,8 0 0,28-9 0,7-3 0,-16 1 0,4-2 0,2-1-491,9-4 1,2-2-1,1 0 491,-21 6 0,2 1 0,-1-1 0,-1 1 0,22-8 0,-2 2 0,-2 0-165,-9 4 1,-1 0-1,-3 2 165,-10 5 0,-1 0 0,-4 3 0,18-3 0,-4 4 0,-12 4 0,-3 3 0,-11 3 0,-4 1 0,27 0 1433,-22 3-1433,-10 0 533,-4 0-533,2 1 0,2 3 0,4 5 0,-1 3 0,0 1 0,1 0 0,3-2 0,5-1 0,8 3 0,7 3 0,-1 1 0,-5 1 0,-9-3 0,-9-1 0,-3 0 0,4 2 0,3 4 0,3 5 0,-3 1 0,-5 1 0,-7-3 0,-6-2 0,0-1 0,1-2 0,7 1 0,8 4 0,5 2 0,1 0 0,-8-2 0,-7-4 0,-6-2 0,-1-4 0,0-2 0,-2-2 0,-3-1 0,-5-1 0,-4-1 0,-4-4 0,-5-3 0,-4-3 0,-7-3 0,-1-5 0,-1 5 0,0-7 0,0 2 0,5 4 0,15-1 0,39 1 0,33-4 0,-32 3 0,4-1 0,4-2 0,1 1 0,-5 2 0,-1 0 0,-3 1 0,-2 1 0,39-2 0,-13 2 0,-7-2 0,3-2 0,8-4 0,3-1 0,5 1 0,-2 6 0,-5 2 0,-9 4 0,-8 2 0,-2 0 0,5-3 0,5 0 0,7-2 0,0-1 0,1 3 0,1 1 0,-4 2 0,-10 0 0,-14 0 0,-11 0 0,-3 0 0,10 0 0,12 0 0,10 0 0,1 0 0,-5 0 0,-5 0 0,2 0 0,20 0 0,-36 0 0,2 0 0,4 0 0,1 0 0,-3 0 0,-2 0 0,31 0 0,-27 0 0,-19 0 0,-11-2 0,-4-1 0,-5-2 0,-9-1 0,-6 0 0,-5-2 0,0-4 0,0-5 0,0-7 0,0 1 0,-1 5 0,14 9 0,44 0 0,0-2 0,9-3 0,-4 0 0,6-2 0,3-2-437,15-4 1,3-2 0,3 0 436,-20 6 0,2-1 0,0 1 0,0 0 0,24-5 0,-1 1 0,-2 2 0,-6 2 0,-3 2 0,-2 3-18,-11 2 0,-2 3 1,-3 0 17,17 0 0,-5 2 0,-13 3 0,-2 2 0,-8 1 0,-1 0 0,-2 0 0,0 0 0,2 0 0,1 0 652,0 0 1,-1 0-653,-3 0 0,0 1 57,41 3-57,-12 4 0,-7 4 0,-1 5 0,-3 2 0,-3 0 0,-13-1 0,-9-5 0,-2-1 0,6 0 0,12 3 0,8 2 0,2 0 0,-3 2 0,-5-2 0,1-1 0,8-2 0,22 1 0,-42-6 0,2 0 0,10 2 0,0 0 0,0 1 0,-3 0 0,-6 0 0,-2 0 0,40 8 0,-24-7 0,-35-5 0,-5-4 0,-30 0 0,0 0 0,0-10 0,0-2 0,0-17 0,0 5 0,0 4 0,0 11 0,2 12 0,10 2 0,16-1 0,20-5 0,26-3 0,-22 0 0,4-3 0,13-4 0,5-3 0,-11-1 0,3-2 0,3-1-386,13-4 1,4-1 0,1 0 385,4-2 0,1 1 0,1 1 0,0 2 0,1 2 0,-2 2 0,-7 2 0,-2 2 0,-3 2-13,22 1 0,-4 3 13,-11 1 0,-4 0 0,-11 2 0,-4 0 0,-7 0 0,-1 0 0,-5 1 0,-1-1 0,-1 2 0,0 0 577,1 2 0,1 0-577,1 1 0,0 1 14,2 1 0,-1 1-14,-1 0 0,-1 0 0,-5 0 0,-2 0 0,41 6 0,-7-3 0,-3-2 0,-1-1 0,-3 2 0,-9 2 0,-10 1 0,-9-1 0,-6-5 0,-7-3 0,-11-5 0,-12-2 0,-9-2 0,4 1 0,9 2 0,17-4 0,33-7 0,0-3 0,13-3 0,-2-1 0,9-2 0,4 0-606,-8 1 1,4 1-1,3-1 1,2 0 605,-9 2 0,3 0 0,2 0 0,0 0 0,-1 2 0,0 0 0,0 1 0,0 0 0,0 1 0,-2 2 0,13-2 0,-1 2 0,-1 1 0,-3 1-208,-7 2 1,-3 2 0,-1 0 0,-3 2 207,7 1 0,-3 1 0,-4 1 0,19 1 0,-5 0 0,-17 1 0,-3 0 0,-14 0 0,-3 0 0,32 0 2311,-26 0-2311,-21-2 940,-17 0-940,-10-1 0,0 2 0,5 1 0,8 0 0,-6 0 0,-1 0 0,-14-4 0,24-23 0,5-6 0,8-5 0,22-21 0,8-6 0,-11 11 0,3-2 0,1-2-358,5-3 0,2-1 0,-1 0 358,-1 2 0,-1-1 0,0 1 0,-3 2 0,-1 1 0,-1 0 0,-2 0 0,0 1 0,-3 0-84,-5 4 0,-1-1 0,-2 2 84,18-22 0,-5 2 0,-10 7 0,-6 3 0,-11 10 0,-3 4 0,15-27 0,-21 26 1061,-14 17-1061,-7 17 265,-5 3-265,-1 10 0,0 3 0,0 2 0,0 1 0,0-1 0,0-52 0,-2-8 0,-1-12 0,-1 1 0,-1-7 0,0-2-266,-2-10 0,-1-3 0,0 1 266,-1 2 0,-1 0 0,0 3 0,2 14 0,0 3 0,1 3 0,-2-14 0,0 6 0,3 14 0,0 3 0,-1-42 0,-1-1 0,5 45 0,0-1 0,1-1 0,1 0 798,-2-40-798,3 18 0,0 19 0,0 9 0,0-6 0,0-6 0,0-8 0,0-3 0,0 5 0,0 9 0,0 9 0,0 6 0,0 6 0,0 2 0,1 4 0,2 5 0,1 6 0,1 10 0,-2 10 0,-2 9 0,-1 0 0,0 4 0,0-7 0,0 0 0,0-1 0,0-20 0,0-43 0,0 4 0,0-7 0,0-16 0,0-4 0,0-6 0,1-1 0,0 5 0,1 1 0,0 9 0,-1 0 0,1-2 0,-1 1 0,0-1 0,0-1 0,-1-3 0,0-2 0,0 1 0,0 0 0,0 10 0,0 3 0,0 12 0,0 4 0,0-19 0,0 18 0,0 2 0,0-10 0,0-7 0,0 5 0,0 12 0,0 19 0,0 13 0,0-2 0,0-8 0,0-8 0,0-2 0,0 4 0,0 16 0,0 6 0,0 12 0,0 6 0,0-1 0,0 3 0,0-5 0,0 0 0,0-26 0,0-28 0,0-46 0,0 37 0,0-2 0,0-5 0,0-1 0,0-8 0,0 0 0,-1 2 0,-1-1 0,1-1 0,-1 1 0,-1 2 0,0 3 0,0 10 0,0 2 0,1 6 0,0 2 0,0-31 0,2 15 0,0 5 0,0 9 0,0 11 0,0 11 0,0 14 0,0 4 0,0 7 0,0-2 0,0-6 0,0 3 0,0-5 0,0 5 0,0-13 0,0-29 0,0-32 0,0 29 0,0-3 0,0-5 0,0 0 0,0 1 0,0 0 0,-2 3 0,-1-1 0,-2-2 0,-2-1 0,0-1 0,-2-1 0,-1-3 0,-1 0 0,1-2 0,-1 1 0,0 5 0,-1 1 0,-1 4 0,-1 3 0,-13-39 0,-1 20 0,0 19 0,4 15 0,1 7 0,5 7 0,5 6 0,6 7 0,4 4 0,3 8 0,0 6 0,0 1 0,1 2 0,1-6 0,-3-3 0,-16-16 0,-28-22 0,-24-29 0,28 25 0,-1-2 0,0-1 0,1 1 0,5 2 0,1 1 0,-23-28 0,11 6 0,10 8 0,8 11 0,5 8 0,13 19 0,2 4 0,4 8 0,-4-5 0,-3-4 0,0-4 0,-1-1 0,-3-1 0,-12-7 0,-25-6 0,-32-7 0,25 19 0,-4 2 0,-10 0 0,-4 3 0,-8 0 0,0 1 0,1 2 0,2 1 0,3 1 0,2 1 0,3 1 0,0 1 0,6 2 0,0 2 0,2 2 0,0 1 0,8 1 0,3 0 0,-33 1-6784,28 0 6784,27 0 0,19 2 0,10 0 0,5 3 0,0 1 0,0 1 0,0 1 6784,2-1-6784,0-1 0,-1-2 0,-21-2 0,-52-17 0,-3-9 0,-14-9 0,25 8 0,-5-4 0,-3-1 0,-2-2-536,4 1 1,-2-1-1,-2-2 1,-1 0 0,0-1 535,-7-3 0,-1 0 0,-1-2 0,-1 1 0,1 1 0,-1-1 0,1 1 0,-1 0 0,1 1 0,-1 1 0,4 2 0,0 1 0,1 1 0,-1 1 0,1 1 0,3 1 0,-1 2 0,1 0 0,1 1 0,0 2-312,-12-4 1,1 2 0,2 2 0,1 1 311,7 3 0,2 1 0,1 2 0,2 0-49,-11-3 0,3 2 0,4 1 49,-13-4 0,7 2 0,20 5 0,7 0 0,-11-5 2468,32 9-2468,18 7 1420,8 0-1420,4-1 181,24-6-181,-14 5 0,16-3 0,-18 10 0,1 2 0,-2 3 0,2 3 0,-3-3 0,3 2 0,-3-4 0,-13-1 0,-46 1 0,6-1 0,-8-1 0,-26 2 0,-10-1 0,16-1 0,-5 1 0,-2 0-438,-7-1 0,-3 0 0,0 0 438,20-1 0,0 0 0,0 0 0,1 0 0,-20 0 0,1 0 0,3 1-207,6-1 0,1 1 0,2-1 207,7 1 0,1 1 0,1-1 0,4 1 0,0 0 0,1 1 0,-27 1 0,2 0 0,11-1 0,4-2 0,9-1 0,5-1 0,12 0 0,3-2 1272,-29 1-1272,19 3 663,14 0-663,10-1 0,16 1 0,7-2 0,10 2 0,0 0 0,2 1 0,10-1 0,4-1 0,3-2 0,-1 0 0,-10 2 0,-1 0 0,-7 0 0,-23 0 0,-50-1 0,11-1 0,-10 0 0,2 0 0,-6 0 0,-4 0-499,5 0 0,-3 0 0,-3 0 0,0 0 499,-7 0 0,-2 0 0,-1-1 0,0 2 0,-1 0 0,-1-1 0,1 2 0,2 0 0,8 1 0,0 0 0,2 2 0,3 0-201,-15 3 0,3 1 1,3 2 200,12 0 0,3 1 0,2 0 0,-23 6 0,4-1 0,12-1 0,5-1 0,13-3 0,5-1 0,-32 4 1931,33-4-1931,26-5 667,15-2-667,7 2 0,11-1 0,7-2 0,2-2 0,1-1 0,-7 2 0,0 0 0,-3 0 0,-8 1 0,-46-3 0,-2 1 0,-10 1 0,-28-1 0,-12 2-598,30-2 1,-5 2 0,-3-1 0,-3 0 597,4 0 0,-2 0 0,-3 0 0,-1-1 0,-1 1-511,-8 0 0,-3 0 0,0 1 0,-1-1 0,1 0 511,1 1 0,-1 0 0,1-1 0,1 1 0,1 0 0,10 0 0,0-1 0,2 1 0,2-1 0,1 1-189,-5 0 1,1 0 0,3 1 0,2-1 188,-9 1 0,3-1 0,2 1-7,8 0 0,2-1 0,2 0 7,-14 1 0,5-1 975,15 0 0,5-1-975,-26-1-3698,33-1 3698,24 0 662,16 2-662,6 2 20,7 1-20,2-1 0,1-2 0,-1 0 6784,-2 0-6784,-4 0 0,-20 0 0,-33-1 0,-34 0 0,30 2 0,-5 0 0,-11 0 0,-3 1 0,-4-1 0,-1 0 0,-3 0 0,-1-1 0,4-2 0,2 0 0,12 0 0,4-2 0,8-1 0,3-2 0,-27-6 0,21 0 0,15 1 0,11 2 0,7 1 0,7 1 0,6-1 0,6 5 0,3-2 0,1 4 0,0 0 0,-1 0 0,1 0 0,0 0 0,-2 0 0,2 0 0,-3-4 0,2-2 0,-3-3 0,-5-6 0,-5-2 0,-13-6 0,-6-5 0,-6-1 0,-2 0 0,4 3 0,5 5 0,7 5 0,5 4 0,6 3 0,3 4 0,0 1 0,-2 0 0,-1-1 0,0 0 0,0-1 0,3 2 0,-3 0 0,-1-3 0,-3 1 0,-3-3 0,0-1 0,2-1 0,2 0 0,1 1 0,2 1 0,1 0 0,0 2 0,-1 1 0,2 2 0,3 2 0,4 0 0,3 2 0,-1 0 0,3 0 0,-1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5BDD6-E1E3-9740-83D3-87A9B0A6F4A4}" type="datetimeFigureOut">
              <a:rPr lang="en-US" smtClean="0"/>
              <a:t>9/22/24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DBE61-F81B-D447-B344-588BEBD30CB6}" type="slidenum">
              <a:rPr lang="en-US" smtClean="0"/>
              <a:t>‹#›</a:t>
            </a:fld>
            <a:endParaRPr lang="en-US"/>
          </a:p>
        </p:txBody>
      </p:sp>
    </p:spTree>
    <p:extLst>
      <p:ext uri="{BB962C8B-B14F-4D97-AF65-F5344CB8AC3E}">
        <p14:creationId xmlns:p14="http://schemas.microsoft.com/office/powerpoint/2010/main" val="164902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17/jme.2023.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pringerpub.com/environmental-health-9780826183521.html#descriptio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17/jme.2023.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31478/202206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ws.wttw.com/2019/06/27/epa-plans-cleanup-manganese-contaminated-soil-southeast-side-chicag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eenvogue.com/story/environmental-racism-chicago-southeast-side-protes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BA002-5633-254A-A8B7-E8A772D10DF8}" type="slidenum">
              <a:rPr lang="en-US" smtClean="0"/>
              <a:t>4</a:t>
            </a:fld>
            <a:endParaRPr lang="en-US"/>
          </a:p>
        </p:txBody>
      </p:sp>
    </p:spTree>
    <p:extLst>
      <p:ext uri="{BB962C8B-B14F-4D97-AF65-F5344CB8AC3E}">
        <p14:creationId xmlns:p14="http://schemas.microsoft.com/office/powerpoint/2010/main" val="9324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Daisy G Magana, </a:t>
            </a:r>
            <a:br>
              <a:rPr lang="en-US" dirty="0"/>
            </a:br>
            <a:r>
              <a:rPr lang="en-US" dirty="0"/>
              <a:t>Victoria </a:t>
            </a:r>
            <a:r>
              <a:rPr lang="en-US" dirty="0" err="1"/>
              <a:t>Persky</a:t>
            </a:r>
            <a:r>
              <a:rPr lang="en-US" dirty="0"/>
              <a:t>, </a:t>
            </a:r>
            <a:br>
              <a:rPr lang="en-US" dirty="0"/>
            </a:br>
            <a:r>
              <a:rPr lang="en-US" dirty="0"/>
              <a:t>Jeni Hebert-</a:t>
            </a:r>
            <a:r>
              <a:rPr lang="en-US" dirty="0" err="1"/>
              <a:t>Beirne</a:t>
            </a:r>
            <a:br>
              <a:rPr lang="en-US" dirty="0"/>
            </a:br>
            <a:r>
              <a:rPr lang="en-US" dirty="0" err="1"/>
              <a:t>Serap</a:t>
            </a:r>
            <a:r>
              <a:rPr lang="en-US" dirty="0"/>
              <a:t> </a:t>
            </a:r>
            <a:r>
              <a:rPr lang="en-US" dirty="0" err="1"/>
              <a:t>Erdal</a:t>
            </a:r>
            <a:endParaRPr lang="en-US" dirty="0"/>
          </a:p>
          <a:p>
            <a:r>
              <a:rPr lang="en-US" dirty="0"/>
              <a:t>UIC Dean of the school of Public Health Wayne Giles</a:t>
            </a:r>
          </a:p>
          <a:p>
            <a:br>
              <a:rPr lang="en-US" dirty="0"/>
            </a:br>
            <a:r>
              <a:rPr lang="en-US" dirty="0"/>
              <a:t>"</a:t>
            </a:r>
            <a:r>
              <a:rPr lang="en-US" dirty="0" err="1"/>
              <a:t>k-harley@law.northwestern.edu</a:t>
            </a:r>
            <a:r>
              <a:rPr lang="en-US" dirty="0"/>
              <a:t>" &lt;</a:t>
            </a:r>
            <a:r>
              <a:rPr lang="en-US" dirty="0" err="1"/>
              <a:t>k-harley@law.northwestern.edu</a:t>
            </a:r>
            <a:r>
              <a:rPr lang="en-US" dirty="0"/>
              <a:t>&gt;</a:t>
            </a:r>
          </a:p>
        </p:txBody>
      </p:sp>
      <p:sp>
        <p:nvSpPr>
          <p:cNvPr id="4" name="Slide Number Placeholder 3"/>
          <p:cNvSpPr>
            <a:spLocks noGrp="1"/>
          </p:cNvSpPr>
          <p:nvPr>
            <p:ph type="sldNum" sz="quarter" idx="5"/>
          </p:nvPr>
        </p:nvSpPr>
        <p:spPr/>
        <p:txBody>
          <a:bodyPr/>
          <a:lstStyle/>
          <a:p>
            <a:fld id="{3A04D911-1405-ED41-8519-B760A1BD1A96}" type="slidenum">
              <a:rPr lang="en-US" smtClean="0"/>
              <a:t>14</a:t>
            </a:fld>
            <a:endParaRPr lang="en-US"/>
          </a:p>
        </p:txBody>
      </p:sp>
    </p:spTree>
    <p:extLst>
      <p:ext uri="{BB962C8B-B14F-4D97-AF65-F5344CB8AC3E}">
        <p14:creationId xmlns:p14="http://schemas.microsoft.com/office/powerpoint/2010/main" val="243093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Sun-times article: https://chicago.suntimes.com/2021/3/9/22322140/general-iron-southeast-side-rmg-rush-esperanza-health-centers-sinai-urban-health-institute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77" name="Google Shape;7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justice through the lens of power </a:t>
            </a:r>
            <a:r>
              <a:rPr lang="en-US" sz="800" dirty="0"/>
              <a:t>(Michener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Michener, J. (2022). Health Justice Through the Lens of Power. </a:t>
            </a:r>
            <a:r>
              <a:rPr lang="en-US" sz="1200" i="1" dirty="0">
                <a:effectLst/>
              </a:rPr>
              <a:t>Journal of Law, Medicine &amp; Ethics</a:t>
            </a:r>
            <a:r>
              <a:rPr lang="en-US" sz="1200" dirty="0">
                <a:effectLst/>
              </a:rPr>
              <a:t>, </a:t>
            </a:r>
            <a:r>
              <a:rPr lang="en-US" sz="1200" i="1" dirty="0">
                <a:effectLst/>
              </a:rPr>
              <a:t>50</a:t>
            </a:r>
            <a:r>
              <a:rPr lang="en-US" sz="1200" dirty="0">
                <a:effectLst/>
              </a:rPr>
              <a:t>(4), 656–662. </a:t>
            </a:r>
            <a:r>
              <a:rPr lang="en-US" sz="1200" dirty="0">
                <a:effectLst/>
                <a:hlinkClick r:id="rId3"/>
              </a:rPr>
              <a:t>https://doi.org/10.1017/jme.2023.5</a:t>
            </a:r>
            <a:endParaRPr lang="en-US" sz="1200" dirty="0">
              <a:effectLst/>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Sampson, N., </a:t>
            </a:r>
            <a:r>
              <a:rPr lang="en-US" dirty="0" err="1">
                <a:effectLst/>
              </a:rPr>
              <a:t>Tallon</a:t>
            </a:r>
            <a:r>
              <a:rPr lang="en-US" dirty="0">
                <a:effectLst/>
              </a:rPr>
              <a:t>, L., &amp; </a:t>
            </a:r>
            <a:r>
              <a:rPr lang="en-US" dirty="0" err="1">
                <a:effectLst/>
              </a:rPr>
              <a:t>DeJarnett</a:t>
            </a:r>
            <a:r>
              <a:rPr lang="en-US" dirty="0">
                <a:effectLst/>
              </a:rPr>
              <a:t>, N. (2024). </a:t>
            </a:r>
            <a:r>
              <a:rPr lang="en-US" i="1" dirty="0">
                <a:effectLst/>
              </a:rPr>
              <a:t>Environmental Health Foundations for Public Health</a:t>
            </a:r>
            <a:r>
              <a:rPr lang="en-US" dirty="0">
                <a:effectLst/>
              </a:rPr>
              <a:t> (1st ed.). Springer. </a:t>
            </a:r>
            <a:r>
              <a:rPr lang="en-US" dirty="0">
                <a:effectLst/>
                <a:hlinkClick r:id="rId4"/>
              </a:rPr>
              <a:t>https://www.springerpub.com/environmental-health-9780826183521.html#description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F4DBE61-F81B-D447-B344-588BEBD30CB6}" type="slidenum">
              <a:rPr lang="en-US" smtClean="0"/>
              <a:t>20</a:t>
            </a:fld>
            <a:endParaRPr lang="en-US"/>
          </a:p>
        </p:txBody>
      </p:sp>
    </p:spTree>
    <p:extLst>
      <p:ext uri="{BB962C8B-B14F-4D97-AF65-F5344CB8AC3E}">
        <p14:creationId xmlns:p14="http://schemas.microsoft.com/office/powerpoint/2010/main" val="254846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justice through the lens of power </a:t>
            </a:r>
            <a:r>
              <a:rPr lang="en-US" sz="800" dirty="0"/>
              <a:t>(Michener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Michener, J. (2022). Health Justice Through the Lens of Power. </a:t>
            </a:r>
            <a:r>
              <a:rPr lang="en-US" sz="1200" i="1" dirty="0">
                <a:effectLst/>
              </a:rPr>
              <a:t>Journal of Law, Medicine &amp; Ethics</a:t>
            </a:r>
            <a:r>
              <a:rPr lang="en-US" sz="1200" dirty="0">
                <a:effectLst/>
              </a:rPr>
              <a:t>, </a:t>
            </a:r>
            <a:r>
              <a:rPr lang="en-US" sz="1200" i="1" dirty="0">
                <a:effectLst/>
              </a:rPr>
              <a:t>50</a:t>
            </a:r>
            <a:r>
              <a:rPr lang="en-US" sz="1200" dirty="0">
                <a:effectLst/>
              </a:rPr>
              <a:t>(4), 656–662. </a:t>
            </a:r>
            <a:r>
              <a:rPr lang="en-US" sz="1200" dirty="0">
                <a:effectLst/>
                <a:hlinkClick r:id="rId3"/>
              </a:rPr>
              <a:t>https://doi.org/10.1017/jme.2023.5</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3F4DBE61-F81B-D447-B344-588BEBD30CB6}" type="slidenum">
              <a:rPr lang="en-US" smtClean="0"/>
              <a:t>21</a:t>
            </a:fld>
            <a:endParaRPr lang="en-US"/>
          </a:p>
        </p:txBody>
      </p:sp>
    </p:spTree>
    <p:extLst>
      <p:ext uri="{BB962C8B-B14F-4D97-AF65-F5344CB8AC3E}">
        <p14:creationId xmlns:p14="http://schemas.microsoft.com/office/powerpoint/2010/main" val="366052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3E752-C145-934C-A668-B96540132055}" type="slidenum">
              <a:rPr lang="en-US" smtClean="0"/>
              <a:t>22</a:t>
            </a:fld>
            <a:endParaRPr lang="en-US"/>
          </a:p>
        </p:txBody>
      </p:sp>
    </p:spTree>
    <p:extLst>
      <p:ext uri="{BB962C8B-B14F-4D97-AF65-F5344CB8AC3E}">
        <p14:creationId xmlns:p14="http://schemas.microsoft.com/office/powerpoint/2010/main" val="386353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CHE Cook County Letter (lower right) </a:t>
            </a:r>
            <a:r>
              <a:rPr lang="en-US" sz="1200" dirty="0"/>
              <a:t>Signed by over 70 organizations &amp; over 500 individuals, Open letter to Mayor Lightfoot &amp; Commissioner </a:t>
            </a:r>
            <a:r>
              <a:rPr lang="en-US" sz="1200" dirty="0" err="1"/>
              <a:t>Arwady</a:t>
            </a:r>
            <a:r>
              <a:rPr lang="en-US" sz="1200" dirty="0"/>
              <a:t>, </a:t>
            </a:r>
            <a:r>
              <a:rPr lang="en-US" sz="1200" b="1" dirty="0"/>
              <a:t>March 8, 2021. </a:t>
            </a:r>
            <a:r>
              <a:rPr lang="en-US" sz="1200" i="1" dirty="0"/>
              <a:t>“We demand that CDPH follow its own community health improvement plan 'Healthy Chicago 2025’ and prioritize environmental justice, racial equity, and health equity in its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Krieger, Nancy. (2021). </a:t>
            </a:r>
            <a:r>
              <a:rPr lang="en-US" sz="1200" dirty="0" err="1"/>
              <a:t>Ecosocial</a:t>
            </a:r>
            <a:r>
              <a:rPr lang="en-US" sz="1200" dirty="0"/>
              <a:t> Theory, Embodied Truths, and the People's Health (Small Books Big Ideas in Population Health) (p. 54). Oxford University Press. Kindle Edition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618BA002-5633-254A-A8B7-E8A772D10DF8}" type="slidenum">
              <a:rPr lang="en-US" smtClean="0"/>
              <a:t>23</a:t>
            </a:fld>
            <a:endParaRPr lang="en-US"/>
          </a:p>
        </p:txBody>
      </p:sp>
    </p:spTree>
    <p:extLst>
      <p:ext uri="{BB962C8B-B14F-4D97-AF65-F5344CB8AC3E}">
        <p14:creationId xmlns:p14="http://schemas.microsoft.com/office/powerpoint/2010/main" val="2750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Also, Healthy Chicago 2025: https://</a:t>
            </a:r>
            <a:r>
              <a:rPr lang="en-US" dirty="0" err="1"/>
              <a:t>www.chicago.gov</a:t>
            </a:r>
            <a:r>
              <a:rPr lang="en-US" dirty="0"/>
              <a:t>/content/dam/city/depts/</a:t>
            </a:r>
            <a:r>
              <a:rPr lang="en-US" dirty="0" err="1"/>
              <a:t>cdph</a:t>
            </a:r>
            <a:r>
              <a:rPr lang="en-US" dirty="0"/>
              <a:t>/</a:t>
            </a:r>
            <a:r>
              <a:rPr lang="en-US" dirty="0" err="1"/>
              <a:t>statistics_and_reports</a:t>
            </a:r>
            <a:r>
              <a:rPr lang="en-US" dirty="0"/>
              <a:t>/HC2025_917_FINAL.pdf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Life expectancy inequities between Lincoln Park (TOP STAR) and South side community areas:</a:t>
            </a:r>
            <a:endParaRPr dirty="0"/>
          </a:p>
        </p:txBody>
      </p:sp>
      <p:sp>
        <p:nvSpPr>
          <p:cNvPr id="715" name="Google Shape;7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(Chicago Dept Public Health April 25, 2022)</a:t>
            </a:r>
          </a:p>
          <a:p>
            <a:r>
              <a:rPr lang="en-US" dirty="0"/>
              <a:t>As of 2020, the gap in life expectancy between Black and white Chicagoans was ten years, up from 8.8 years in 2017.</a:t>
            </a:r>
          </a:p>
          <a:p>
            <a:r>
              <a:rPr lang="en-US" dirty="0"/>
              <a:t>For the first time in decades, life expectancy for Black residents of Chicago fell below 70 years </a:t>
            </a:r>
          </a:p>
          <a:p>
            <a:r>
              <a:rPr lang="en-US" dirty="0"/>
              <a:t>Chicago Latinx residents saw a more than a 3-year drop in life expectancy between 2019 and 2020, the steepest decline for any group, and have lost a total of 7 years of life expectancy since 2012 </a:t>
            </a:r>
          </a:p>
          <a:p>
            <a:r>
              <a:rPr lang="en-US" dirty="0"/>
              <a:t>Asian/Pacific Islander life expectancy showed a 2-year drop from 2019 to 2020, while white Chicagoans’ life expectancy declined by one year </a:t>
            </a:r>
          </a:p>
          <a:p>
            <a:r>
              <a:rPr lang="en-US" dirty="0"/>
              <a:t>18 to 44-year-old Chicagoans experienced a 45% increase in death rates from 2019, outpacing even 65+ Chicagoans (30% increase) despite COVID’s especially severe impact on that population </a:t>
            </a:r>
          </a:p>
          <a:p>
            <a:endParaRPr lang="en-US" dirty="0"/>
          </a:p>
        </p:txBody>
      </p:sp>
      <p:sp>
        <p:nvSpPr>
          <p:cNvPr id="4" name="Slide Number Placeholder 3"/>
          <p:cNvSpPr>
            <a:spLocks noGrp="1"/>
          </p:cNvSpPr>
          <p:nvPr>
            <p:ph type="sldNum" sz="quarter" idx="5"/>
          </p:nvPr>
        </p:nvSpPr>
        <p:spPr/>
        <p:txBody>
          <a:bodyPr/>
          <a:lstStyle/>
          <a:p>
            <a:fld id="{9B74B59A-9CA5-4E43-B6D6-C11841DFF32A}" type="slidenum">
              <a:rPr lang="en-US" smtClean="0"/>
              <a:t>6</a:t>
            </a:fld>
            <a:endParaRPr lang="en-US"/>
          </a:p>
        </p:txBody>
      </p:sp>
    </p:spTree>
    <p:extLst>
      <p:ext uri="{BB962C8B-B14F-4D97-AF65-F5344CB8AC3E}">
        <p14:creationId xmlns:p14="http://schemas.microsoft.com/office/powerpoint/2010/main" val="335184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Beckfield full quote [p18]: “For instance, workers had more power with ALMP because it gave them rights that were based in citizenship, not employment, and blacks had less power in Jim Crow because they were stripped of capacities for autonomous action. </a:t>
            </a:r>
            <a:r>
              <a:rPr lang="en-US" b="0" dirty="0"/>
              <a:t>Since </a:t>
            </a:r>
            <a:r>
              <a:rPr lang="en-US" b="1" dirty="0"/>
              <a:t>power and health go together</a:t>
            </a:r>
            <a:r>
              <a:rPr lang="en-US" dirty="0"/>
              <a:t>, it makes sense that institutional arrangements like Jim Crow contribute to the distribution of premature mortality (Krieger et al., 2013; Riley, 2001).”</a:t>
            </a:r>
          </a:p>
        </p:txBody>
      </p:sp>
      <p:sp>
        <p:nvSpPr>
          <p:cNvPr id="4" name="Slide Number Placeholder 3"/>
          <p:cNvSpPr>
            <a:spLocks noGrp="1"/>
          </p:cNvSpPr>
          <p:nvPr>
            <p:ph type="sldNum" sz="quarter" idx="5"/>
          </p:nvPr>
        </p:nvSpPr>
        <p:spPr/>
        <p:txBody>
          <a:bodyPr/>
          <a:lstStyle/>
          <a:p>
            <a:fld id="{3F4DBE61-F81B-D447-B344-588BEBD30CB6}" type="slidenum">
              <a:rPr lang="en-US" smtClean="0"/>
              <a:t>7</a:t>
            </a:fld>
            <a:endParaRPr lang="en-US"/>
          </a:p>
        </p:txBody>
      </p:sp>
    </p:spTree>
    <p:extLst>
      <p:ext uri="{BB962C8B-B14F-4D97-AF65-F5344CB8AC3E}">
        <p14:creationId xmlns:p14="http://schemas.microsoft.com/office/powerpoint/2010/main" val="305700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the authors have developed a working definition of community power as the ability of communities most impacted by structural inequities to develop, sustain, and grow an organized base of people who act together through democratic structures to shift public discourse, set proactive agendas, influence who makes decisions, and cultivate ongoing relationships of mutual accountability with decision makers that change systems and advance health equity (Pastor et al., 2020c).”</a:t>
            </a:r>
          </a:p>
          <a:p>
            <a:endParaRPr lang="en-US" b="1" dirty="0"/>
          </a:p>
          <a:p>
            <a:r>
              <a:rPr lang="en-US" b="1" dirty="0"/>
              <a:t>“Community power is about fundamentally making possible what might not seem possible at the start because of structural inequity”</a:t>
            </a:r>
          </a:p>
          <a:p>
            <a:endParaRPr lang="en-US" b="1" dirty="0"/>
          </a:p>
          <a:p>
            <a:r>
              <a:rPr lang="en-US" b="1" dirty="0"/>
              <a:t>”Individuals with positional power have the responsibility to listen and to work in authentic partnership toward structural or procedural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Quotes source: </a:t>
            </a:r>
            <a:r>
              <a:rPr lang="en-US" dirty="0">
                <a:effectLst/>
              </a:rPr>
              <a:t>Pastor, M., Speer, P., Gupta, J., Han, H., &amp; Ito, J. (2022). Community Power and Health Equity: Closing the Gap between Scholarship and Practice. </a:t>
            </a:r>
            <a:r>
              <a:rPr lang="en-US" i="1" dirty="0">
                <a:effectLst/>
              </a:rPr>
              <a:t>NAM Perspectives</a:t>
            </a:r>
            <a:r>
              <a:rPr lang="en-US" dirty="0">
                <a:effectLst/>
              </a:rPr>
              <a:t>, </a:t>
            </a:r>
            <a:r>
              <a:rPr lang="en-US" i="1" dirty="0">
                <a:effectLst/>
              </a:rPr>
              <a:t>6</a:t>
            </a:r>
            <a:r>
              <a:rPr lang="en-US" dirty="0">
                <a:effectLst/>
              </a:rPr>
              <a:t>. </a:t>
            </a:r>
            <a:r>
              <a:rPr lang="en-US" dirty="0">
                <a:effectLst/>
                <a:hlinkClick r:id="rId3"/>
              </a:rPr>
              <a:t>https://doi.org/10.31478/202206c</a:t>
            </a:r>
            <a:endParaRPr lang="en-US" dirty="0">
              <a:effectLst/>
            </a:endParaRPr>
          </a:p>
        </p:txBody>
      </p:sp>
      <p:sp>
        <p:nvSpPr>
          <p:cNvPr id="4" name="Slide Number Placeholder 3"/>
          <p:cNvSpPr>
            <a:spLocks noGrp="1"/>
          </p:cNvSpPr>
          <p:nvPr>
            <p:ph type="sldNum" sz="quarter" idx="5"/>
          </p:nvPr>
        </p:nvSpPr>
        <p:spPr/>
        <p:txBody>
          <a:bodyPr/>
          <a:lstStyle/>
          <a:p>
            <a:fld id="{4213E752-C145-934C-A668-B96540132055}" type="slidenum">
              <a:rPr lang="en-US" smtClean="0"/>
              <a:t>8</a:t>
            </a:fld>
            <a:endParaRPr lang="en-US"/>
          </a:p>
        </p:txBody>
      </p:sp>
    </p:spTree>
    <p:extLst>
      <p:ext uri="{BB962C8B-B14F-4D97-AF65-F5344CB8AC3E}">
        <p14:creationId xmlns:p14="http://schemas.microsoft.com/office/powerpoint/2010/main" val="256895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9 Beckfield entire quote: "Although it is certainly true that randomness and simple luck play roles in the distribution of life chances (Jencks, 1972), people are not objects dropped through a quincunx. Indeed, one of the fundamental complexities of social science is that </a:t>
            </a:r>
            <a:r>
              <a:rPr lang="en-US" b="1" dirty="0"/>
              <a:t>social structure and human agency are co-constitutive</a:t>
            </a:r>
            <a:r>
              <a:rPr lang="en-US" dirty="0"/>
              <a:t>. But the quincunx does help in the visualization of how politics and policies structure life chances in spatially and historically varying ways, and we can even elaborate on the classical quincunx by allowing the elements to take on time-varying attributes that a </a:t>
            </a:r>
            <a:r>
              <a:rPr lang="en-US" dirty="0" err="1"/>
              <a:t>ect</a:t>
            </a:r>
            <a:r>
              <a:rPr lang="en-US" dirty="0"/>
              <a:t> path probabilities in systematic ways. Take race, for instance. Race is a system of categorization that creates differential relations between people and their institutional contexts, so it could be incorporated into the quincunx as a variable magnetic eld that would raise or lower the odds of different turning points for different elements of the population, depending upon physical properties of the elements themselves.</a:t>
            </a:r>
          </a:p>
        </p:txBody>
      </p:sp>
      <p:sp>
        <p:nvSpPr>
          <p:cNvPr id="4" name="Slide Number Placeholder 3"/>
          <p:cNvSpPr>
            <a:spLocks noGrp="1"/>
          </p:cNvSpPr>
          <p:nvPr>
            <p:ph type="sldNum" sz="quarter" idx="5"/>
          </p:nvPr>
        </p:nvSpPr>
        <p:spPr/>
        <p:txBody>
          <a:bodyPr/>
          <a:lstStyle/>
          <a:p>
            <a:fld id="{DCFB4645-3857-1E46-BE34-14F1293A5D0E}" type="slidenum">
              <a:rPr lang="en-US" smtClean="0"/>
              <a:t>9</a:t>
            </a:fld>
            <a:endParaRPr lang="en-US"/>
          </a:p>
        </p:txBody>
      </p:sp>
    </p:spTree>
    <p:extLst>
      <p:ext uri="{BB962C8B-B14F-4D97-AF65-F5344CB8AC3E}">
        <p14:creationId xmlns:p14="http://schemas.microsoft.com/office/powerpoint/2010/main" val="421872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“Leadership is the practice of mobilizing people, organizations, and communities to effectively tackle tough public health challenges.” </a:t>
            </a:r>
            <a:r>
              <a:rPr lang="en-US" sz="1200" b="1" kern="1200" dirty="0">
                <a:solidFill>
                  <a:schemeClr val="tx1"/>
                </a:solidFill>
                <a:effectLst/>
                <a:latin typeface="+mn-lt"/>
                <a:ea typeface="+mn-ea"/>
                <a:cs typeface="+mn-cs"/>
              </a:rPr>
              <a:t>(Begun &amp; Malcolm 2014 p18)</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618BA002-5633-254A-A8B7-E8A772D10DF8}" type="slidenum">
              <a:rPr lang="en-US" smtClean="0"/>
              <a:t>10</a:t>
            </a:fld>
            <a:endParaRPr lang="en-US"/>
          </a:p>
        </p:txBody>
      </p:sp>
    </p:spTree>
    <p:extLst>
      <p:ext uri="{BB962C8B-B14F-4D97-AF65-F5344CB8AC3E}">
        <p14:creationId xmlns:p14="http://schemas.microsoft.com/office/powerpoint/2010/main" val="36397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Oscar Sanchez</a:t>
            </a:r>
          </a:p>
          <a:p>
            <a:endParaRPr lang="en-US" dirty="0"/>
          </a:p>
          <a:p>
            <a:r>
              <a:rPr lang="en-US" dirty="0"/>
              <a:t>High School students Gregory Miller (Left) and Trinity Amari Colón (Right) from Teen Vogue article. </a:t>
            </a:r>
          </a:p>
          <a:p>
            <a:r>
              <a:rPr lang="en-US" dirty="0"/>
              <a:t>“We grew up believing that everyone had to deal with asthma. Everyone had to use a nebulizer just to breathe, or had a history of lung disease in their family, right? But as we got older, we realized these things were not normal. This is the harsh reality nearly every child in Chicago’s predominantly Black and Latino Southeast Side has to face. We are raised believing factories are a part of everyday life, harsh smells are unavoidable, and having </a:t>
            </a:r>
            <a:r>
              <a:rPr lang="en-US" dirty="0">
                <a:hlinkClick r:id="rId3"/>
              </a:rPr>
              <a:t>toxic metals in your backyard soil</a:t>
            </a:r>
            <a:r>
              <a:rPr lang="en-US" dirty="0"/>
              <a:t> is typical. The Southeast Side is a community where polluting industries are more common than playgrounds…”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Colón, T. A., &amp; Miller, G. (2021, March 24). Environmental Racism in Chicago Will be Made Worse by General Iron Facility.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Teen Vogue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https://www.teenvogue.com/story/environmental-racism-chicago-southeast-side-protest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F4DBE61-F81B-D447-B344-588BEBD30CB6}" type="slidenum">
              <a:rPr lang="en-US" smtClean="0"/>
              <a:t>11</a:t>
            </a:fld>
            <a:endParaRPr lang="en-US"/>
          </a:p>
        </p:txBody>
      </p:sp>
    </p:spTree>
    <p:extLst>
      <p:ext uri="{BB962C8B-B14F-4D97-AF65-F5344CB8AC3E}">
        <p14:creationId xmlns:p14="http://schemas.microsoft.com/office/powerpoint/2010/main" val="124927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Protest march, </a:t>
            </a:r>
          </a:p>
        </p:txBody>
      </p:sp>
      <p:sp>
        <p:nvSpPr>
          <p:cNvPr id="4" name="Slide Number Placeholder 3"/>
          <p:cNvSpPr>
            <a:spLocks noGrp="1"/>
          </p:cNvSpPr>
          <p:nvPr>
            <p:ph type="sldNum" sz="quarter" idx="5"/>
          </p:nvPr>
        </p:nvSpPr>
        <p:spPr/>
        <p:txBody>
          <a:bodyPr/>
          <a:lstStyle/>
          <a:p>
            <a:fld id="{3F4DBE61-F81B-D447-B344-588BEBD30CB6}" type="slidenum">
              <a:rPr lang="en-US" smtClean="0"/>
              <a:t>12</a:t>
            </a:fld>
            <a:endParaRPr lang="en-US"/>
          </a:p>
        </p:txBody>
      </p:sp>
    </p:spTree>
    <p:extLst>
      <p:ext uri="{BB962C8B-B14F-4D97-AF65-F5344CB8AC3E}">
        <p14:creationId xmlns:p14="http://schemas.microsoft.com/office/powerpoint/2010/main" val="34128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424F-E0DE-07D6-9EE1-BD1D45E640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1CCDDC-83E3-6738-CE19-BF48EF712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8B5FDD-D60F-848A-8B80-B8360B673B0E}"/>
              </a:ext>
            </a:extLst>
          </p:cNvPr>
          <p:cNvSpPr>
            <a:spLocks noGrp="1"/>
          </p:cNvSpPr>
          <p:nvPr>
            <p:ph type="dt" sz="half" idx="10"/>
          </p:nvPr>
        </p:nvSpPr>
        <p:spPr/>
        <p:txBody>
          <a:bodyPr/>
          <a:lstStyle/>
          <a:p>
            <a:r>
              <a:rPr lang="en-US"/>
              <a:t>9/12/24</a:t>
            </a:r>
          </a:p>
        </p:txBody>
      </p:sp>
      <p:sp>
        <p:nvSpPr>
          <p:cNvPr id="5" name="Footer Placeholder 4">
            <a:extLst>
              <a:ext uri="{FF2B5EF4-FFF2-40B4-BE49-F238E27FC236}">
                <a16:creationId xmlns:a16="http://schemas.microsoft.com/office/drawing/2014/main" id="{FE625AA5-4265-0633-4853-ED83900C11C6}"/>
              </a:ext>
            </a:extLst>
          </p:cNvPr>
          <p:cNvSpPr>
            <a:spLocks noGrp="1"/>
          </p:cNvSpPr>
          <p:nvPr>
            <p:ph type="ftr" sz="quarter" idx="11"/>
          </p:nvPr>
        </p:nvSpPr>
        <p:spPr/>
        <p:txBody>
          <a:bodyPr/>
          <a:lstStyle/>
          <a:p>
            <a:r>
              <a:rPr lang="en-US"/>
              <a:t>IAPHS Annual Meeting 9/12/2024 Jim Bloyd</a:t>
            </a:r>
          </a:p>
        </p:txBody>
      </p:sp>
      <p:sp>
        <p:nvSpPr>
          <p:cNvPr id="6" name="Slide Number Placeholder 5">
            <a:extLst>
              <a:ext uri="{FF2B5EF4-FFF2-40B4-BE49-F238E27FC236}">
                <a16:creationId xmlns:a16="http://schemas.microsoft.com/office/drawing/2014/main" id="{4BE2746A-8FA1-1D17-E4B2-67A9CB407BC2}"/>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71918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74ED-4C17-9796-06F1-C0179ED8E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D7E2F-2933-7DBA-4120-1C0C9B302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6F67B-6372-3BD4-D169-DF5440CD280F}"/>
              </a:ext>
            </a:extLst>
          </p:cNvPr>
          <p:cNvSpPr>
            <a:spLocks noGrp="1"/>
          </p:cNvSpPr>
          <p:nvPr>
            <p:ph type="dt" sz="half" idx="10"/>
          </p:nvPr>
        </p:nvSpPr>
        <p:spPr/>
        <p:txBody>
          <a:bodyPr/>
          <a:lstStyle/>
          <a:p>
            <a:r>
              <a:rPr lang="en-US"/>
              <a:t>9/12/24</a:t>
            </a:r>
          </a:p>
        </p:txBody>
      </p:sp>
      <p:sp>
        <p:nvSpPr>
          <p:cNvPr id="5" name="Footer Placeholder 4">
            <a:extLst>
              <a:ext uri="{FF2B5EF4-FFF2-40B4-BE49-F238E27FC236}">
                <a16:creationId xmlns:a16="http://schemas.microsoft.com/office/drawing/2014/main" id="{27CFCF6B-C7C9-4100-6CFE-670188B01DE0}"/>
              </a:ext>
            </a:extLst>
          </p:cNvPr>
          <p:cNvSpPr>
            <a:spLocks noGrp="1"/>
          </p:cNvSpPr>
          <p:nvPr>
            <p:ph type="ftr" sz="quarter" idx="11"/>
          </p:nvPr>
        </p:nvSpPr>
        <p:spPr/>
        <p:txBody>
          <a:bodyPr/>
          <a:lstStyle/>
          <a:p>
            <a:r>
              <a:rPr lang="en-US"/>
              <a:t>IAPHS Annual Meeting 9/12/2024 Jim Bloyd</a:t>
            </a:r>
          </a:p>
        </p:txBody>
      </p:sp>
      <p:sp>
        <p:nvSpPr>
          <p:cNvPr id="6" name="Slide Number Placeholder 5">
            <a:extLst>
              <a:ext uri="{FF2B5EF4-FFF2-40B4-BE49-F238E27FC236}">
                <a16:creationId xmlns:a16="http://schemas.microsoft.com/office/drawing/2014/main" id="{2E437F2F-EEDB-F101-7913-943DD2AAEA02}"/>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326932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B203A-8451-2371-A857-348BC4C4E6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39AE4F-D230-3C9A-698D-620507955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9729D-CE73-B0CF-AFA9-94AF48766022}"/>
              </a:ext>
            </a:extLst>
          </p:cNvPr>
          <p:cNvSpPr>
            <a:spLocks noGrp="1"/>
          </p:cNvSpPr>
          <p:nvPr>
            <p:ph type="dt" sz="half" idx="10"/>
          </p:nvPr>
        </p:nvSpPr>
        <p:spPr/>
        <p:txBody>
          <a:bodyPr/>
          <a:lstStyle/>
          <a:p>
            <a:r>
              <a:rPr lang="en-US"/>
              <a:t>9/12/24</a:t>
            </a:r>
          </a:p>
        </p:txBody>
      </p:sp>
      <p:sp>
        <p:nvSpPr>
          <p:cNvPr id="5" name="Footer Placeholder 4">
            <a:extLst>
              <a:ext uri="{FF2B5EF4-FFF2-40B4-BE49-F238E27FC236}">
                <a16:creationId xmlns:a16="http://schemas.microsoft.com/office/drawing/2014/main" id="{29F04A88-6141-90CA-900E-8DF65E7382C8}"/>
              </a:ext>
            </a:extLst>
          </p:cNvPr>
          <p:cNvSpPr>
            <a:spLocks noGrp="1"/>
          </p:cNvSpPr>
          <p:nvPr>
            <p:ph type="ftr" sz="quarter" idx="11"/>
          </p:nvPr>
        </p:nvSpPr>
        <p:spPr/>
        <p:txBody>
          <a:bodyPr/>
          <a:lstStyle/>
          <a:p>
            <a:r>
              <a:rPr lang="en-US"/>
              <a:t>IAPHS Annual Meeting 9/12/2024 Jim Bloyd</a:t>
            </a:r>
          </a:p>
        </p:txBody>
      </p:sp>
      <p:sp>
        <p:nvSpPr>
          <p:cNvPr id="6" name="Slide Number Placeholder 5">
            <a:extLst>
              <a:ext uri="{FF2B5EF4-FFF2-40B4-BE49-F238E27FC236}">
                <a16:creationId xmlns:a16="http://schemas.microsoft.com/office/drawing/2014/main" id="{13A26F22-62E2-4948-F1FB-4626CEAA5B15}"/>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394483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E682-CEBD-5AF4-D674-8C3BFAEE3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A5BDC-7BDB-D8CF-8D4E-3550BD2901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3F969-259A-9F61-3545-8F58B1485CE2}"/>
              </a:ext>
            </a:extLst>
          </p:cNvPr>
          <p:cNvSpPr>
            <a:spLocks noGrp="1"/>
          </p:cNvSpPr>
          <p:nvPr>
            <p:ph type="dt" sz="half" idx="10"/>
          </p:nvPr>
        </p:nvSpPr>
        <p:spPr/>
        <p:txBody>
          <a:bodyPr/>
          <a:lstStyle/>
          <a:p>
            <a:r>
              <a:rPr lang="en-US"/>
              <a:t>9/12/24</a:t>
            </a:r>
          </a:p>
        </p:txBody>
      </p:sp>
      <p:sp>
        <p:nvSpPr>
          <p:cNvPr id="5" name="Footer Placeholder 4">
            <a:extLst>
              <a:ext uri="{FF2B5EF4-FFF2-40B4-BE49-F238E27FC236}">
                <a16:creationId xmlns:a16="http://schemas.microsoft.com/office/drawing/2014/main" id="{0B55F372-9A1A-2EE5-C742-2FCD1050B6F7}"/>
              </a:ext>
            </a:extLst>
          </p:cNvPr>
          <p:cNvSpPr>
            <a:spLocks noGrp="1"/>
          </p:cNvSpPr>
          <p:nvPr>
            <p:ph type="ftr" sz="quarter" idx="11"/>
          </p:nvPr>
        </p:nvSpPr>
        <p:spPr/>
        <p:txBody>
          <a:bodyPr/>
          <a:lstStyle/>
          <a:p>
            <a:r>
              <a:rPr lang="en-US"/>
              <a:t>IAPHS Annual Meeting 9/12/2024 Jim Bloyd</a:t>
            </a:r>
          </a:p>
        </p:txBody>
      </p:sp>
      <p:sp>
        <p:nvSpPr>
          <p:cNvPr id="6" name="Slide Number Placeholder 5">
            <a:extLst>
              <a:ext uri="{FF2B5EF4-FFF2-40B4-BE49-F238E27FC236}">
                <a16:creationId xmlns:a16="http://schemas.microsoft.com/office/drawing/2014/main" id="{533AF4C5-143B-7BD7-4FC5-B1F96EC12590}"/>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122350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4F8B-6927-F8A1-BEFE-4C5C5DC28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6E333F-E72B-2688-C78B-E48583AD2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5E0D0-D0C5-56A6-5915-6C5F05882857}"/>
              </a:ext>
            </a:extLst>
          </p:cNvPr>
          <p:cNvSpPr>
            <a:spLocks noGrp="1"/>
          </p:cNvSpPr>
          <p:nvPr>
            <p:ph type="dt" sz="half" idx="10"/>
          </p:nvPr>
        </p:nvSpPr>
        <p:spPr/>
        <p:txBody>
          <a:bodyPr/>
          <a:lstStyle/>
          <a:p>
            <a:r>
              <a:rPr lang="en-US"/>
              <a:t>9/12/24</a:t>
            </a:r>
          </a:p>
        </p:txBody>
      </p:sp>
      <p:sp>
        <p:nvSpPr>
          <p:cNvPr id="5" name="Footer Placeholder 4">
            <a:extLst>
              <a:ext uri="{FF2B5EF4-FFF2-40B4-BE49-F238E27FC236}">
                <a16:creationId xmlns:a16="http://schemas.microsoft.com/office/drawing/2014/main" id="{32C1C6E1-D876-38FD-F1D0-EE8987D490BF}"/>
              </a:ext>
            </a:extLst>
          </p:cNvPr>
          <p:cNvSpPr>
            <a:spLocks noGrp="1"/>
          </p:cNvSpPr>
          <p:nvPr>
            <p:ph type="ftr" sz="quarter" idx="11"/>
          </p:nvPr>
        </p:nvSpPr>
        <p:spPr/>
        <p:txBody>
          <a:bodyPr/>
          <a:lstStyle/>
          <a:p>
            <a:r>
              <a:rPr lang="en-US"/>
              <a:t>IAPHS Annual Meeting 9/12/2024 Jim Bloyd</a:t>
            </a:r>
          </a:p>
        </p:txBody>
      </p:sp>
      <p:sp>
        <p:nvSpPr>
          <p:cNvPr id="6" name="Slide Number Placeholder 5">
            <a:extLst>
              <a:ext uri="{FF2B5EF4-FFF2-40B4-BE49-F238E27FC236}">
                <a16:creationId xmlns:a16="http://schemas.microsoft.com/office/drawing/2014/main" id="{3E8947CD-305B-503D-4665-7A1DD9619F09}"/>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95214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33BE-2B45-A05B-A951-6E9544A98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65CC-3366-0563-7277-7CADA78FF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9940A-7274-3EE9-805D-E1CFE0041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EBE7D4-D92B-F277-2D67-DD15C348241C}"/>
              </a:ext>
            </a:extLst>
          </p:cNvPr>
          <p:cNvSpPr>
            <a:spLocks noGrp="1"/>
          </p:cNvSpPr>
          <p:nvPr>
            <p:ph type="dt" sz="half" idx="10"/>
          </p:nvPr>
        </p:nvSpPr>
        <p:spPr/>
        <p:txBody>
          <a:bodyPr/>
          <a:lstStyle/>
          <a:p>
            <a:r>
              <a:rPr lang="en-US"/>
              <a:t>9/12/24</a:t>
            </a:r>
          </a:p>
        </p:txBody>
      </p:sp>
      <p:sp>
        <p:nvSpPr>
          <p:cNvPr id="6" name="Footer Placeholder 5">
            <a:extLst>
              <a:ext uri="{FF2B5EF4-FFF2-40B4-BE49-F238E27FC236}">
                <a16:creationId xmlns:a16="http://schemas.microsoft.com/office/drawing/2014/main" id="{8E05AA64-10A4-05A5-759A-3CCEED83ECB2}"/>
              </a:ext>
            </a:extLst>
          </p:cNvPr>
          <p:cNvSpPr>
            <a:spLocks noGrp="1"/>
          </p:cNvSpPr>
          <p:nvPr>
            <p:ph type="ftr" sz="quarter" idx="11"/>
          </p:nvPr>
        </p:nvSpPr>
        <p:spPr/>
        <p:txBody>
          <a:bodyPr/>
          <a:lstStyle/>
          <a:p>
            <a:r>
              <a:rPr lang="en-US"/>
              <a:t>IAPHS Annual Meeting 9/12/2024 Jim Bloyd</a:t>
            </a:r>
          </a:p>
        </p:txBody>
      </p:sp>
      <p:sp>
        <p:nvSpPr>
          <p:cNvPr id="7" name="Slide Number Placeholder 6">
            <a:extLst>
              <a:ext uri="{FF2B5EF4-FFF2-40B4-BE49-F238E27FC236}">
                <a16:creationId xmlns:a16="http://schemas.microsoft.com/office/drawing/2014/main" id="{4DEEA0C5-743F-E0B8-1052-83B3E0D23866}"/>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183954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B584-7AEC-EF28-CA01-7E57A6D882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193B5-1F72-693A-BB7A-FA7626EDC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EC706-2EF3-5750-0B2F-41A6F5AD62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C935B-7E45-63BF-51A7-6C2E91D88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08D3B-3CBE-CB36-5AD2-E9B2945770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8957B-F490-C115-C286-F696122E0079}"/>
              </a:ext>
            </a:extLst>
          </p:cNvPr>
          <p:cNvSpPr>
            <a:spLocks noGrp="1"/>
          </p:cNvSpPr>
          <p:nvPr>
            <p:ph type="dt" sz="half" idx="10"/>
          </p:nvPr>
        </p:nvSpPr>
        <p:spPr/>
        <p:txBody>
          <a:bodyPr/>
          <a:lstStyle/>
          <a:p>
            <a:r>
              <a:rPr lang="en-US"/>
              <a:t>9/12/24</a:t>
            </a:r>
          </a:p>
        </p:txBody>
      </p:sp>
      <p:sp>
        <p:nvSpPr>
          <p:cNvPr id="8" name="Footer Placeholder 7">
            <a:extLst>
              <a:ext uri="{FF2B5EF4-FFF2-40B4-BE49-F238E27FC236}">
                <a16:creationId xmlns:a16="http://schemas.microsoft.com/office/drawing/2014/main" id="{72BD7A7D-4514-7901-0F7E-DC9C88E39BED}"/>
              </a:ext>
            </a:extLst>
          </p:cNvPr>
          <p:cNvSpPr>
            <a:spLocks noGrp="1"/>
          </p:cNvSpPr>
          <p:nvPr>
            <p:ph type="ftr" sz="quarter" idx="11"/>
          </p:nvPr>
        </p:nvSpPr>
        <p:spPr/>
        <p:txBody>
          <a:bodyPr/>
          <a:lstStyle/>
          <a:p>
            <a:r>
              <a:rPr lang="en-US"/>
              <a:t>IAPHS Annual Meeting 9/12/2024 Jim Bloyd</a:t>
            </a:r>
          </a:p>
        </p:txBody>
      </p:sp>
      <p:sp>
        <p:nvSpPr>
          <p:cNvPr id="9" name="Slide Number Placeholder 8">
            <a:extLst>
              <a:ext uri="{FF2B5EF4-FFF2-40B4-BE49-F238E27FC236}">
                <a16:creationId xmlns:a16="http://schemas.microsoft.com/office/drawing/2014/main" id="{639C3E63-1A4C-BE57-5D16-B6FB0A9C8E69}"/>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351580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C5B4-8D56-FCD0-294F-4FA26FC8C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DEB39-4CB0-0396-0A63-7F0D449B3F04}"/>
              </a:ext>
            </a:extLst>
          </p:cNvPr>
          <p:cNvSpPr>
            <a:spLocks noGrp="1"/>
          </p:cNvSpPr>
          <p:nvPr>
            <p:ph type="dt" sz="half" idx="10"/>
          </p:nvPr>
        </p:nvSpPr>
        <p:spPr/>
        <p:txBody>
          <a:bodyPr/>
          <a:lstStyle/>
          <a:p>
            <a:r>
              <a:rPr lang="en-US"/>
              <a:t>9/12/24</a:t>
            </a:r>
          </a:p>
        </p:txBody>
      </p:sp>
      <p:sp>
        <p:nvSpPr>
          <p:cNvPr id="4" name="Footer Placeholder 3">
            <a:extLst>
              <a:ext uri="{FF2B5EF4-FFF2-40B4-BE49-F238E27FC236}">
                <a16:creationId xmlns:a16="http://schemas.microsoft.com/office/drawing/2014/main" id="{03C0E4C9-310F-E3EA-BCED-FB033B9BB8D6}"/>
              </a:ext>
            </a:extLst>
          </p:cNvPr>
          <p:cNvSpPr>
            <a:spLocks noGrp="1"/>
          </p:cNvSpPr>
          <p:nvPr>
            <p:ph type="ftr" sz="quarter" idx="11"/>
          </p:nvPr>
        </p:nvSpPr>
        <p:spPr/>
        <p:txBody>
          <a:bodyPr/>
          <a:lstStyle/>
          <a:p>
            <a:r>
              <a:rPr lang="en-US"/>
              <a:t>IAPHS Annual Meeting 9/12/2024 Jim Bloyd</a:t>
            </a:r>
          </a:p>
        </p:txBody>
      </p:sp>
      <p:sp>
        <p:nvSpPr>
          <p:cNvPr id="5" name="Slide Number Placeholder 4">
            <a:extLst>
              <a:ext uri="{FF2B5EF4-FFF2-40B4-BE49-F238E27FC236}">
                <a16:creationId xmlns:a16="http://schemas.microsoft.com/office/drawing/2014/main" id="{BF2AF74E-923E-054B-5A03-469F245C8D19}"/>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372477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51E0B-A270-CDD4-7556-63ACD4AC66CB}"/>
              </a:ext>
            </a:extLst>
          </p:cNvPr>
          <p:cNvSpPr>
            <a:spLocks noGrp="1"/>
          </p:cNvSpPr>
          <p:nvPr>
            <p:ph type="dt" sz="half" idx="10"/>
          </p:nvPr>
        </p:nvSpPr>
        <p:spPr/>
        <p:txBody>
          <a:bodyPr/>
          <a:lstStyle/>
          <a:p>
            <a:r>
              <a:rPr lang="en-US"/>
              <a:t>9/12/24</a:t>
            </a:r>
          </a:p>
        </p:txBody>
      </p:sp>
      <p:sp>
        <p:nvSpPr>
          <p:cNvPr id="3" name="Footer Placeholder 2">
            <a:extLst>
              <a:ext uri="{FF2B5EF4-FFF2-40B4-BE49-F238E27FC236}">
                <a16:creationId xmlns:a16="http://schemas.microsoft.com/office/drawing/2014/main" id="{18C918D7-45F6-B296-32B7-D4F96CA294F9}"/>
              </a:ext>
            </a:extLst>
          </p:cNvPr>
          <p:cNvSpPr>
            <a:spLocks noGrp="1"/>
          </p:cNvSpPr>
          <p:nvPr>
            <p:ph type="ftr" sz="quarter" idx="11"/>
          </p:nvPr>
        </p:nvSpPr>
        <p:spPr/>
        <p:txBody>
          <a:bodyPr/>
          <a:lstStyle/>
          <a:p>
            <a:r>
              <a:rPr lang="en-US"/>
              <a:t>IAPHS Annual Meeting 9/12/2024 Jim Bloyd</a:t>
            </a:r>
          </a:p>
        </p:txBody>
      </p:sp>
      <p:sp>
        <p:nvSpPr>
          <p:cNvPr id="4" name="Slide Number Placeholder 3">
            <a:extLst>
              <a:ext uri="{FF2B5EF4-FFF2-40B4-BE49-F238E27FC236}">
                <a16:creationId xmlns:a16="http://schemas.microsoft.com/office/drawing/2014/main" id="{72475A29-696F-8F0F-F7A0-475AB135BB5E}"/>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34737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B61F-0705-0C40-45CE-6CB62F4D5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82DEB1-479F-0EAF-2E09-2C3FB8A63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9FE91-6C95-97E6-D613-7B74BFECC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9FCC0-982D-B2D5-0AA2-FB8C7ADB8483}"/>
              </a:ext>
            </a:extLst>
          </p:cNvPr>
          <p:cNvSpPr>
            <a:spLocks noGrp="1"/>
          </p:cNvSpPr>
          <p:nvPr>
            <p:ph type="dt" sz="half" idx="10"/>
          </p:nvPr>
        </p:nvSpPr>
        <p:spPr/>
        <p:txBody>
          <a:bodyPr/>
          <a:lstStyle/>
          <a:p>
            <a:r>
              <a:rPr lang="en-US"/>
              <a:t>9/12/24</a:t>
            </a:r>
          </a:p>
        </p:txBody>
      </p:sp>
      <p:sp>
        <p:nvSpPr>
          <p:cNvPr id="6" name="Footer Placeholder 5">
            <a:extLst>
              <a:ext uri="{FF2B5EF4-FFF2-40B4-BE49-F238E27FC236}">
                <a16:creationId xmlns:a16="http://schemas.microsoft.com/office/drawing/2014/main" id="{92AA3892-2BB0-62B0-C156-1EDCBDC7131C}"/>
              </a:ext>
            </a:extLst>
          </p:cNvPr>
          <p:cNvSpPr>
            <a:spLocks noGrp="1"/>
          </p:cNvSpPr>
          <p:nvPr>
            <p:ph type="ftr" sz="quarter" idx="11"/>
          </p:nvPr>
        </p:nvSpPr>
        <p:spPr/>
        <p:txBody>
          <a:bodyPr/>
          <a:lstStyle/>
          <a:p>
            <a:r>
              <a:rPr lang="en-US"/>
              <a:t>IAPHS Annual Meeting 9/12/2024 Jim Bloyd</a:t>
            </a:r>
          </a:p>
        </p:txBody>
      </p:sp>
      <p:sp>
        <p:nvSpPr>
          <p:cNvPr id="7" name="Slide Number Placeholder 6">
            <a:extLst>
              <a:ext uri="{FF2B5EF4-FFF2-40B4-BE49-F238E27FC236}">
                <a16:creationId xmlns:a16="http://schemas.microsoft.com/office/drawing/2014/main" id="{E747F92B-8E8A-16E7-6F6E-51BC46BFCEF0}"/>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219121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67AC-4982-5E53-C7B0-CEBE99EE6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64227-3E1A-F1BB-B7F9-F01EF974A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E32A1-39F6-6F63-5563-9585CDC12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ED783-F5F1-EEB3-9350-A00C8FDE0035}"/>
              </a:ext>
            </a:extLst>
          </p:cNvPr>
          <p:cNvSpPr>
            <a:spLocks noGrp="1"/>
          </p:cNvSpPr>
          <p:nvPr>
            <p:ph type="dt" sz="half" idx="10"/>
          </p:nvPr>
        </p:nvSpPr>
        <p:spPr/>
        <p:txBody>
          <a:bodyPr/>
          <a:lstStyle/>
          <a:p>
            <a:r>
              <a:rPr lang="en-US"/>
              <a:t>9/12/24</a:t>
            </a:r>
          </a:p>
        </p:txBody>
      </p:sp>
      <p:sp>
        <p:nvSpPr>
          <p:cNvPr id="6" name="Footer Placeholder 5">
            <a:extLst>
              <a:ext uri="{FF2B5EF4-FFF2-40B4-BE49-F238E27FC236}">
                <a16:creationId xmlns:a16="http://schemas.microsoft.com/office/drawing/2014/main" id="{FAC7C16D-B061-8938-3C6A-495101D07CF9}"/>
              </a:ext>
            </a:extLst>
          </p:cNvPr>
          <p:cNvSpPr>
            <a:spLocks noGrp="1"/>
          </p:cNvSpPr>
          <p:nvPr>
            <p:ph type="ftr" sz="quarter" idx="11"/>
          </p:nvPr>
        </p:nvSpPr>
        <p:spPr/>
        <p:txBody>
          <a:bodyPr/>
          <a:lstStyle/>
          <a:p>
            <a:r>
              <a:rPr lang="en-US"/>
              <a:t>IAPHS Annual Meeting 9/12/2024 Jim Bloyd</a:t>
            </a:r>
          </a:p>
        </p:txBody>
      </p:sp>
      <p:sp>
        <p:nvSpPr>
          <p:cNvPr id="7" name="Slide Number Placeholder 6">
            <a:extLst>
              <a:ext uri="{FF2B5EF4-FFF2-40B4-BE49-F238E27FC236}">
                <a16:creationId xmlns:a16="http://schemas.microsoft.com/office/drawing/2014/main" id="{E715C09E-6FA4-2E9A-4C72-739BDFD8BC36}"/>
              </a:ext>
            </a:extLst>
          </p:cNvPr>
          <p:cNvSpPr>
            <a:spLocks noGrp="1"/>
          </p:cNvSpPr>
          <p:nvPr>
            <p:ph type="sldNum" sz="quarter" idx="12"/>
          </p:nvPr>
        </p:nvSpPr>
        <p:spPr/>
        <p:txBody>
          <a:bodyPr/>
          <a:lstStyle/>
          <a:p>
            <a:fld id="{8A70F128-85F0-9A48-836C-8CDB092DF2F9}" type="slidenum">
              <a:rPr lang="en-US" smtClean="0"/>
              <a:t>‹#›</a:t>
            </a:fld>
            <a:endParaRPr lang="en-US"/>
          </a:p>
        </p:txBody>
      </p:sp>
    </p:spTree>
    <p:extLst>
      <p:ext uri="{BB962C8B-B14F-4D97-AF65-F5344CB8AC3E}">
        <p14:creationId xmlns:p14="http://schemas.microsoft.com/office/powerpoint/2010/main" val="417434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2A7A0-CFD4-8C5B-D952-2E81964E85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3F3F73-0180-7DA8-250A-AB155DF4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AC791-A5C4-03D9-936A-8A2348754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9/12/24</a:t>
            </a:r>
          </a:p>
        </p:txBody>
      </p:sp>
      <p:sp>
        <p:nvSpPr>
          <p:cNvPr id="5" name="Footer Placeholder 4">
            <a:extLst>
              <a:ext uri="{FF2B5EF4-FFF2-40B4-BE49-F238E27FC236}">
                <a16:creationId xmlns:a16="http://schemas.microsoft.com/office/drawing/2014/main" id="{A012404B-BA1E-00A2-0996-12F94148D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IAPHS Annual Meeting 9/12/2024 Jim Bloyd</a:t>
            </a:r>
          </a:p>
        </p:txBody>
      </p:sp>
      <p:sp>
        <p:nvSpPr>
          <p:cNvPr id="6" name="Slide Number Placeholder 5">
            <a:extLst>
              <a:ext uri="{FF2B5EF4-FFF2-40B4-BE49-F238E27FC236}">
                <a16:creationId xmlns:a16="http://schemas.microsoft.com/office/drawing/2014/main" id="{34A169FE-A8DE-2E1F-118C-E9D7C211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0F128-85F0-9A48-836C-8CDB092DF2F9}" type="slidenum">
              <a:rPr lang="en-US" smtClean="0"/>
              <a:t>‹#›</a:t>
            </a:fld>
            <a:endParaRPr lang="en-US"/>
          </a:p>
        </p:txBody>
      </p:sp>
    </p:spTree>
    <p:extLst>
      <p:ext uri="{BB962C8B-B14F-4D97-AF65-F5344CB8AC3E}">
        <p14:creationId xmlns:p14="http://schemas.microsoft.com/office/powerpoint/2010/main" val="24469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5" Type="http://schemas.microsoft.com/office/2007/relationships/hdphoto" Target="../media/hdphoto3.wdp"/><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7/jme.2023.5"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i.org/10.1017/jme.2023.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i.org/10.1017/jme.2023.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ud.gov/sites/dfiles/Main/documents/Letter_of_Finding_05-20-0419_City_of_Chicago.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newsreleases/statement-administrator-regan-rmg-permit-denial-city-chicago"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hyperlink" Target="https://connect.springerpub.com/content/book/978-0-8261-8353-8"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hicago.gov/content/dam/city/depts/cdph/statistics_and_reports/Air_Quality_Health_doc_FINALv4.pdf" TargetMode="Externa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hyperlink" Target="https://www.chicago.gov/content/city/en/depts/cdph/provdrs/health_data_and_reports/news/2022/april/life-expectancy-in-chicago-declined-during-the-pandemic-s-firs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timesmachine.nytimes.com/timesmachine/1967/06/11/83607552.pdf?pdf_redirect=true&amp;ip=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31478/202206c"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outhsideweekly.com/stories-and-lessons-from-inside-the-general-iron-hunger-stri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8AF90-46B6-86A9-E148-63F0E1CF66DB}"/>
              </a:ext>
            </a:extLst>
          </p:cNvPr>
          <p:cNvSpPr>
            <a:spLocks noGrp="1"/>
          </p:cNvSpPr>
          <p:nvPr>
            <p:ph idx="1"/>
          </p:nvPr>
        </p:nvSpPr>
        <p:spPr>
          <a:xfrm>
            <a:off x="6617776" y="136525"/>
            <a:ext cx="5410051" cy="3402867"/>
          </a:xfrm>
        </p:spPr>
        <p:txBody>
          <a:bodyPr>
            <a:normAutofit/>
          </a:bodyPr>
          <a:lstStyle/>
          <a:p>
            <a:pPr marL="0" indent="0" algn="r">
              <a:buNone/>
            </a:pPr>
            <a:r>
              <a:rPr lang="en-US" b="1" i="1" dirty="0">
                <a:solidFill>
                  <a:schemeClr val="accent4">
                    <a:lumMod val="20000"/>
                    <a:lumOff val="80000"/>
                  </a:schemeClr>
                </a:solidFill>
              </a:rPr>
              <a:t>We aim to transform public health research and education by fostering a new generation of scholars committed to health justice, transforming academic institutions, and organizing for community-driven change to create lasting, equitable impact.</a:t>
            </a:r>
            <a:endParaRPr lang="en-US" b="1" dirty="0">
              <a:solidFill>
                <a:schemeClr val="accent4">
                  <a:lumMod val="20000"/>
                  <a:lumOff val="80000"/>
                </a:schemeClr>
              </a:solidFill>
            </a:endParaRPr>
          </a:p>
        </p:txBody>
      </p:sp>
      <p:pic>
        <p:nvPicPr>
          <p:cNvPr id="5" name="Picture 4">
            <a:extLst>
              <a:ext uri="{FF2B5EF4-FFF2-40B4-BE49-F238E27FC236}">
                <a16:creationId xmlns:a16="http://schemas.microsoft.com/office/drawing/2014/main" id="{22295EB1-0B10-75DB-1B1B-0A6E49B3CB24}"/>
              </a:ext>
            </a:extLst>
          </p:cNvPr>
          <p:cNvPicPr>
            <a:picLocks noChangeAspect="1"/>
          </p:cNvPicPr>
          <p:nvPr/>
        </p:nvPicPr>
        <p:blipFill>
          <a:blip r:embed="rId3"/>
          <a:stretch>
            <a:fillRect/>
          </a:stretch>
        </p:blipFill>
        <p:spPr>
          <a:xfrm>
            <a:off x="526595" y="3853831"/>
            <a:ext cx="2685081" cy="2685081"/>
          </a:xfrm>
          <a:prstGeom prst="rect">
            <a:avLst/>
          </a:prstGeom>
        </p:spPr>
      </p:pic>
      <p:sp>
        <p:nvSpPr>
          <p:cNvPr id="8" name="Footer Placeholder 7">
            <a:extLst>
              <a:ext uri="{FF2B5EF4-FFF2-40B4-BE49-F238E27FC236}">
                <a16:creationId xmlns:a16="http://schemas.microsoft.com/office/drawing/2014/main" id="{716A4CE9-811C-13FE-D278-CF07FB7F0327}"/>
              </a:ext>
            </a:extLst>
          </p:cNvPr>
          <p:cNvSpPr>
            <a:spLocks noGrp="1"/>
          </p:cNvSpPr>
          <p:nvPr>
            <p:ph type="ftr" sz="quarter" idx="11"/>
          </p:nvPr>
        </p:nvSpPr>
        <p:spPr>
          <a:xfrm>
            <a:off x="4038600" y="6356350"/>
            <a:ext cx="3822290" cy="365125"/>
          </a:xfrm>
        </p:spPr>
        <p:txBody>
          <a:bodyPr/>
          <a:lstStyle/>
          <a:p>
            <a:r>
              <a:rPr lang="en-US" dirty="0"/>
              <a:t>IAPHS Annual Meeting 9/12/2024 Jim </a:t>
            </a:r>
            <a:r>
              <a:rPr lang="en-US" dirty="0" err="1"/>
              <a:t>Bloyd</a:t>
            </a:r>
            <a:endParaRPr lang="en-US" dirty="0"/>
          </a:p>
        </p:txBody>
      </p:sp>
    </p:spTree>
    <p:extLst>
      <p:ext uri="{BB962C8B-B14F-4D97-AF65-F5344CB8AC3E}">
        <p14:creationId xmlns:p14="http://schemas.microsoft.com/office/powerpoint/2010/main" val="100981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B7D6-A82F-F520-4708-4EDDE1C303E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FA4867E-992E-3549-32A0-E99161783577}"/>
              </a:ext>
            </a:extLst>
          </p:cNvPr>
          <p:cNvPicPr>
            <a:picLocks noGrp="1" noChangeAspect="1"/>
          </p:cNvPicPr>
          <p:nvPr>
            <p:ph idx="1"/>
          </p:nvPr>
        </p:nvPicPr>
        <p:blipFill>
          <a:blip r:embed="rId3"/>
          <a:stretch>
            <a:fillRect/>
          </a:stretch>
        </p:blipFill>
        <p:spPr>
          <a:xfrm>
            <a:off x="232475" y="0"/>
            <a:ext cx="11715420" cy="6858961"/>
          </a:xfrm>
        </p:spPr>
      </p:pic>
      <p:sp>
        <p:nvSpPr>
          <p:cNvPr id="6" name="TextBox 5">
            <a:extLst>
              <a:ext uri="{FF2B5EF4-FFF2-40B4-BE49-F238E27FC236}">
                <a16:creationId xmlns:a16="http://schemas.microsoft.com/office/drawing/2014/main" id="{8BE961B2-8DEE-9D84-914F-4506DB1D40F2}"/>
              </a:ext>
            </a:extLst>
          </p:cNvPr>
          <p:cNvSpPr txBox="1"/>
          <p:nvPr/>
        </p:nvSpPr>
        <p:spPr>
          <a:xfrm>
            <a:off x="2907223" y="244138"/>
            <a:ext cx="8446577" cy="1446550"/>
          </a:xfrm>
          <a:prstGeom prst="rect">
            <a:avLst/>
          </a:prstGeom>
          <a:solidFill>
            <a:schemeClr val="bg1"/>
          </a:solidFill>
        </p:spPr>
        <p:txBody>
          <a:bodyPr wrap="square" rtlCol="0">
            <a:spAutoFit/>
          </a:bodyPr>
          <a:lstStyle/>
          <a:p>
            <a:pPr algn="ctr"/>
            <a:r>
              <a:rPr lang="en-US" sz="4400" i="1" dirty="0"/>
              <a:t>“We are tired of the City treating us like a garbage can.”</a:t>
            </a:r>
          </a:p>
        </p:txBody>
      </p:sp>
      <p:sp>
        <p:nvSpPr>
          <p:cNvPr id="3" name="Footer Placeholder 2">
            <a:extLst>
              <a:ext uri="{FF2B5EF4-FFF2-40B4-BE49-F238E27FC236}">
                <a16:creationId xmlns:a16="http://schemas.microsoft.com/office/drawing/2014/main" id="{A530E701-3F79-1345-3A71-BDC74597AAD8}"/>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69550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C3441-12A1-2444-9158-F28B6619A56B}"/>
              </a:ext>
            </a:extLst>
          </p:cNvPr>
          <p:cNvPicPr>
            <a:picLocks noChangeAspect="1"/>
          </p:cNvPicPr>
          <p:nvPr/>
        </p:nvPicPr>
        <p:blipFill>
          <a:blip r:embed="rId3"/>
          <a:stretch>
            <a:fillRect/>
          </a:stretch>
        </p:blipFill>
        <p:spPr>
          <a:xfrm>
            <a:off x="951203" y="0"/>
            <a:ext cx="10289594" cy="6858000"/>
          </a:xfrm>
          <a:prstGeom prst="rect">
            <a:avLst/>
          </a:prstGeom>
        </p:spPr>
      </p:pic>
      <p:sp>
        <p:nvSpPr>
          <p:cNvPr id="2" name="Footer Placeholder 1">
            <a:extLst>
              <a:ext uri="{FF2B5EF4-FFF2-40B4-BE49-F238E27FC236}">
                <a16:creationId xmlns:a16="http://schemas.microsoft.com/office/drawing/2014/main" id="{0B20D736-9179-96BA-2A3D-833296F5F692}"/>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295997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F89A5-65DB-974D-B585-A7CD6747C19E}"/>
              </a:ext>
            </a:extLst>
          </p:cNvPr>
          <p:cNvSpPr>
            <a:spLocks noGrp="1"/>
          </p:cNvSpPr>
          <p:nvPr>
            <p:ph idx="1"/>
          </p:nvPr>
        </p:nvSpPr>
        <p:spPr>
          <a:xfrm>
            <a:off x="309859" y="963628"/>
            <a:ext cx="7157741" cy="4740879"/>
          </a:xfrm>
        </p:spPr>
        <p:txBody>
          <a:bodyPr>
            <a:noAutofit/>
          </a:bodyPr>
          <a:lstStyle/>
          <a:p>
            <a:pPr marL="0" indent="0">
              <a:buNone/>
            </a:pPr>
            <a:r>
              <a:rPr lang="en-US" sz="4800" i="1" dirty="0"/>
              <a:t>“We demand that CDPH follow its own community health improvement plan 'Healthy Chicago 2025’ and prioritize environmental justice, racial equity, and health equity in its actions.” </a:t>
            </a:r>
          </a:p>
        </p:txBody>
      </p:sp>
      <p:pic>
        <p:nvPicPr>
          <p:cNvPr id="5" name="Picture 4">
            <a:extLst>
              <a:ext uri="{FF2B5EF4-FFF2-40B4-BE49-F238E27FC236}">
                <a16:creationId xmlns:a16="http://schemas.microsoft.com/office/drawing/2014/main" id="{879CCE28-1B08-7341-B9BB-25E273D49575}"/>
              </a:ext>
            </a:extLst>
          </p:cNvPr>
          <p:cNvPicPr>
            <a:picLocks noChangeAspect="1"/>
          </p:cNvPicPr>
          <p:nvPr/>
        </p:nvPicPr>
        <p:blipFill>
          <a:blip r:embed="rId2"/>
          <a:stretch>
            <a:fillRect/>
          </a:stretch>
        </p:blipFill>
        <p:spPr>
          <a:xfrm>
            <a:off x="7713064" y="530906"/>
            <a:ext cx="4200431" cy="2803161"/>
          </a:xfrm>
          <a:prstGeom prst="rect">
            <a:avLst/>
          </a:prstGeom>
          <a:ln>
            <a:solidFill>
              <a:schemeClr val="accent1"/>
            </a:solidFill>
          </a:ln>
        </p:spPr>
      </p:pic>
      <p:sp>
        <p:nvSpPr>
          <p:cNvPr id="6" name="TextBox 5">
            <a:extLst>
              <a:ext uri="{FF2B5EF4-FFF2-40B4-BE49-F238E27FC236}">
                <a16:creationId xmlns:a16="http://schemas.microsoft.com/office/drawing/2014/main" id="{8088AA96-27FD-2247-A135-CD8DE407FD0B}"/>
              </a:ext>
            </a:extLst>
          </p:cNvPr>
          <p:cNvSpPr txBox="1"/>
          <p:nvPr/>
        </p:nvSpPr>
        <p:spPr>
          <a:xfrm>
            <a:off x="7713064" y="3597186"/>
            <a:ext cx="4200431" cy="1384995"/>
          </a:xfrm>
          <a:prstGeom prst="rect">
            <a:avLst/>
          </a:prstGeom>
          <a:noFill/>
        </p:spPr>
        <p:txBody>
          <a:bodyPr wrap="square" rtlCol="0">
            <a:spAutoFit/>
          </a:bodyPr>
          <a:lstStyle/>
          <a:p>
            <a:r>
              <a:rPr lang="en-US" sz="2800" dirty="0"/>
              <a:t>Open letter to Mayor Lightfoot &amp; Commissioner </a:t>
            </a:r>
            <a:r>
              <a:rPr lang="en-US" sz="2800" dirty="0" err="1"/>
              <a:t>Arwady</a:t>
            </a:r>
            <a:r>
              <a:rPr lang="en-US" sz="2800" dirty="0"/>
              <a:t>, </a:t>
            </a:r>
            <a:r>
              <a:rPr lang="en-US" sz="2800" b="1" dirty="0"/>
              <a:t>March 8, 2021</a:t>
            </a:r>
            <a:endParaRPr lang="en-US" sz="2800" dirty="0"/>
          </a:p>
        </p:txBody>
      </p:sp>
      <p:sp>
        <p:nvSpPr>
          <p:cNvPr id="2" name="TextBox 1">
            <a:extLst>
              <a:ext uri="{FF2B5EF4-FFF2-40B4-BE49-F238E27FC236}">
                <a16:creationId xmlns:a16="http://schemas.microsoft.com/office/drawing/2014/main" id="{364B7EA9-CEFE-5C46-8367-48E33559ECB4}"/>
              </a:ext>
            </a:extLst>
          </p:cNvPr>
          <p:cNvSpPr txBox="1"/>
          <p:nvPr/>
        </p:nvSpPr>
        <p:spPr>
          <a:xfrm>
            <a:off x="309859" y="5894372"/>
            <a:ext cx="9618134" cy="584775"/>
          </a:xfrm>
          <a:prstGeom prst="rect">
            <a:avLst/>
          </a:prstGeom>
          <a:noFill/>
        </p:spPr>
        <p:txBody>
          <a:bodyPr wrap="square" rtlCol="0">
            <a:spAutoFit/>
          </a:bodyPr>
          <a:lstStyle/>
          <a:p>
            <a:r>
              <a:rPr lang="en-US" sz="3200" dirty="0"/>
              <a:t>Signed by over 70 organizations &amp; over 500 individuals</a:t>
            </a:r>
          </a:p>
        </p:txBody>
      </p:sp>
      <p:sp>
        <p:nvSpPr>
          <p:cNvPr id="4" name="Footer Placeholder 3">
            <a:extLst>
              <a:ext uri="{FF2B5EF4-FFF2-40B4-BE49-F238E27FC236}">
                <a16:creationId xmlns:a16="http://schemas.microsoft.com/office/drawing/2014/main" id="{4B53EC84-9CEE-4AE2-EF2E-0BB4B6807916}"/>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139360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076E85F-0E52-1A4E-A116-735B2EC9382F}"/>
              </a:ext>
            </a:extLst>
          </p:cNvPr>
          <p:cNvPicPr>
            <a:picLocks noGrp="1" noChangeAspect="1"/>
          </p:cNvPicPr>
          <p:nvPr>
            <p:ph idx="1"/>
          </p:nvPr>
        </p:nvPicPr>
        <p:blipFill>
          <a:blip r:embed="rId3"/>
          <a:stretch>
            <a:fillRect/>
          </a:stretch>
        </p:blipFill>
        <p:spPr>
          <a:xfrm>
            <a:off x="1192949" y="0"/>
            <a:ext cx="9626517" cy="3914078"/>
          </a:xfrm>
        </p:spPr>
      </p:pic>
      <p:pic>
        <p:nvPicPr>
          <p:cNvPr id="9" name="Picture 8">
            <a:extLst>
              <a:ext uri="{FF2B5EF4-FFF2-40B4-BE49-F238E27FC236}">
                <a16:creationId xmlns:a16="http://schemas.microsoft.com/office/drawing/2014/main" id="{D852F2C7-D8BC-1849-93CA-D24FD355D5B5}"/>
              </a:ext>
            </a:extLst>
          </p:cNvPr>
          <p:cNvPicPr>
            <a:picLocks noChangeAspect="1"/>
          </p:cNvPicPr>
          <p:nvPr/>
        </p:nvPicPr>
        <p:blipFill>
          <a:blip r:embed="rId4"/>
          <a:stretch>
            <a:fillRect/>
          </a:stretch>
        </p:blipFill>
        <p:spPr>
          <a:xfrm>
            <a:off x="679450" y="3810000"/>
            <a:ext cx="10833100" cy="3048000"/>
          </a:xfrm>
          <a:prstGeom prst="rect">
            <a:avLst/>
          </a:prstGeom>
        </p:spPr>
      </p:pic>
      <p:sp>
        <p:nvSpPr>
          <p:cNvPr id="2" name="Footer Placeholder 1">
            <a:extLst>
              <a:ext uri="{FF2B5EF4-FFF2-40B4-BE49-F238E27FC236}">
                <a16:creationId xmlns:a16="http://schemas.microsoft.com/office/drawing/2014/main" id="{D976003B-A80E-DCCD-9DFA-B9E67A05861C}"/>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278618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12" descr="Graphical user interface, website&#10;&#10;Description automatically generated"/>
          <p:cNvPicPr preferRelativeResize="0">
            <a:picLocks noGrp="1"/>
          </p:cNvPicPr>
          <p:nvPr>
            <p:ph type="body" idx="1"/>
          </p:nvPr>
        </p:nvPicPr>
        <p:blipFill rotWithShape="1">
          <a:blip r:embed="rId3">
            <a:alphaModFix/>
          </a:blip>
          <a:srcRect/>
          <a:stretch/>
        </p:blipFill>
        <p:spPr>
          <a:xfrm>
            <a:off x="0" y="2396781"/>
            <a:ext cx="5023439" cy="4351338"/>
          </a:xfrm>
          <a:prstGeom prst="rect">
            <a:avLst/>
          </a:prstGeom>
          <a:noFill/>
          <a:ln>
            <a:noFill/>
          </a:ln>
        </p:spPr>
      </p:pic>
      <p:pic>
        <p:nvPicPr>
          <p:cNvPr id="780" name="Google Shape;780;p12" descr="Graphical user interface, text, website&#10;&#10;Description automatically generated"/>
          <p:cNvPicPr preferRelativeResize="0"/>
          <p:nvPr/>
        </p:nvPicPr>
        <p:blipFill rotWithShape="1">
          <a:blip r:embed="rId4">
            <a:alphaModFix/>
          </a:blip>
          <a:srcRect/>
          <a:stretch/>
        </p:blipFill>
        <p:spPr>
          <a:xfrm>
            <a:off x="6459891" y="-8176"/>
            <a:ext cx="5732109" cy="4580626"/>
          </a:xfrm>
          <a:prstGeom prst="rect">
            <a:avLst/>
          </a:prstGeom>
          <a:noFill/>
          <a:ln>
            <a:noFill/>
          </a:ln>
        </p:spPr>
      </p:pic>
      <p:pic>
        <p:nvPicPr>
          <p:cNvPr id="781" name="Google Shape;781;p12" descr="Text&#10;&#10;Description automatically generated"/>
          <p:cNvPicPr preferRelativeResize="0"/>
          <p:nvPr/>
        </p:nvPicPr>
        <p:blipFill rotWithShape="1">
          <a:blip r:embed="rId5">
            <a:alphaModFix/>
          </a:blip>
          <a:srcRect/>
          <a:stretch/>
        </p:blipFill>
        <p:spPr>
          <a:xfrm>
            <a:off x="4516047" y="3347658"/>
            <a:ext cx="4809898" cy="3388434"/>
          </a:xfrm>
          <a:prstGeom prst="rect">
            <a:avLst/>
          </a:prstGeom>
          <a:noFill/>
          <a:ln>
            <a:noFill/>
          </a:ln>
        </p:spPr>
      </p:pic>
      <p:sp>
        <p:nvSpPr>
          <p:cNvPr id="782" name="Google Shape;782;p12"/>
          <p:cNvSpPr txBox="1"/>
          <p:nvPr/>
        </p:nvSpPr>
        <p:spPr>
          <a:xfrm>
            <a:off x="608685" y="334718"/>
            <a:ext cx="4937158"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Media Coverage of March 8, 2021 Health Community #</a:t>
            </a:r>
            <a:r>
              <a:rPr lang="en-US" sz="3200" dirty="0" err="1">
                <a:solidFill>
                  <a:schemeClr val="dk1"/>
                </a:solidFill>
                <a:latin typeface="Calibri"/>
                <a:ea typeface="Calibri"/>
                <a:cs typeface="Calibri"/>
                <a:sym typeface="Calibri"/>
              </a:rPr>
              <a:t>DenyThePermit</a:t>
            </a:r>
            <a:r>
              <a:rPr lang="en-US" sz="3200" dirty="0">
                <a:solidFill>
                  <a:schemeClr val="dk1"/>
                </a:solidFill>
                <a:latin typeface="Calibri"/>
                <a:ea typeface="Calibri"/>
                <a:cs typeface="Calibri"/>
                <a:sym typeface="Calibri"/>
              </a:rPr>
              <a:t> Public Letter of March 8, 2021</a:t>
            </a:r>
            <a:endParaRPr dirty="0"/>
          </a:p>
        </p:txBody>
      </p:sp>
      <p:sp>
        <p:nvSpPr>
          <p:cNvPr id="2" name="Footer Placeholder 1">
            <a:extLst>
              <a:ext uri="{FF2B5EF4-FFF2-40B4-BE49-F238E27FC236}">
                <a16:creationId xmlns:a16="http://schemas.microsoft.com/office/drawing/2014/main" id="{4F36A5D5-DF39-9D80-EDF3-D9F9FD3CFA0E}"/>
              </a:ext>
            </a:extLst>
          </p:cNvPr>
          <p:cNvSpPr>
            <a:spLocks noGrp="1"/>
          </p:cNvSpPr>
          <p:nvPr>
            <p:ph type="ftr" sz="quarter" idx="11"/>
          </p:nvPr>
        </p:nvSpPr>
        <p:spPr/>
        <p:txBody>
          <a:bodyPr/>
          <a:lstStyle/>
          <a:p>
            <a:r>
              <a:rPr lang="en-US"/>
              <a:t>IAPHS Annual Meeting 9/12/2024 Jim Bloyd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D9C186-A70B-2E4D-B29F-5DC354D25FF2}"/>
              </a:ext>
            </a:extLst>
          </p:cNvPr>
          <p:cNvPicPr>
            <a:picLocks noGrp="1" noChangeAspect="1"/>
          </p:cNvPicPr>
          <p:nvPr>
            <p:ph idx="1"/>
          </p:nvPr>
        </p:nvPicPr>
        <p:blipFill>
          <a:blip r:embed="rId2"/>
          <a:stretch>
            <a:fillRect/>
          </a:stretch>
        </p:blipFill>
        <p:spPr>
          <a:xfrm>
            <a:off x="585216" y="4724401"/>
            <a:ext cx="6720116" cy="1493359"/>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E3E1289-9D71-6643-A8FA-E97797064F75}"/>
              </a:ext>
            </a:extLst>
          </p:cNvPr>
          <p:cNvSpPr txBox="1"/>
          <p:nvPr/>
        </p:nvSpPr>
        <p:spPr>
          <a:xfrm>
            <a:off x="585216" y="2412280"/>
            <a:ext cx="11021568" cy="1493358"/>
          </a:xfrm>
          <a:prstGeom prst="rect">
            <a:avLst/>
          </a:prstGeom>
          <a:noFill/>
        </p:spPr>
        <p:txBody>
          <a:bodyPr wrap="square" rtlCol="0">
            <a:spAutoFit/>
          </a:bodyPr>
          <a:lstStyle/>
          <a:p>
            <a:pPr>
              <a:lnSpc>
                <a:spcPct val="150000"/>
              </a:lnSpc>
            </a:pPr>
            <a:r>
              <a:rPr lang="en-US" sz="3200" i="1" dirty="0"/>
              <a:t>“Chicago officials should fight against the racist structuring of health risks rather than participating in its creation.”</a:t>
            </a:r>
          </a:p>
        </p:txBody>
      </p:sp>
      <p:pic>
        <p:nvPicPr>
          <p:cNvPr id="1026" name="Picture 2">
            <a:extLst>
              <a:ext uri="{FF2B5EF4-FFF2-40B4-BE49-F238E27FC236}">
                <a16:creationId xmlns:a16="http://schemas.microsoft.com/office/drawing/2014/main" id="{98CF2540-ADF7-9E4A-A027-5EE0EA377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665" y="177800"/>
            <a:ext cx="1955800" cy="195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585B0D-4885-6948-A911-6CD8609846C0}"/>
              </a:ext>
            </a:extLst>
          </p:cNvPr>
          <p:cNvPicPr>
            <a:picLocks noChangeAspect="1"/>
          </p:cNvPicPr>
          <p:nvPr/>
        </p:nvPicPr>
        <p:blipFill>
          <a:blip r:embed="rId4"/>
          <a:stretch>
            <a:fillRect/>
          </a:stretch>
        </p:blipFill>
        <p:spPr>
          <a:xfrm>
            <a:off x="2708655" y="196153"/>
            <a:ext cx="2627291" cy="1955800"/>
          </a:xfrm>
          <a:prstGeom prst="rect">
            <a:avLst/>
          </a:prstGeom>
        </p:spPr>
      </p:pic>
      <p:pic>
        <p:nvPicPr>
          <p:cNvPr id="10" name="Picture 9">
            <a:extLst>
              <a:ext uri="{FF2B5EF4-FFF2-40B4-BE49-F238E27FC236}">
                <a16:creationId xmlns:a16="http://schemas.microsoft.com/office/drawing/2014/main" id="{33429E2E-41E0-5940-BB46-03621A869C67}"/>
              </a:ext>
            </a:extLst>
          </p:cNvPr>
          <p:cNvPicPr>
            <a:picLocks noChangeAspect="1"/>
          </p:cNvPicPr>
          <p:nvPr/>
        </p:nvPicPr>
        <p:blipFill>
          <a:blip r:embed="rId5"/>
          <a:stretch>
            <a:fillRect/>
          </a:stretch>
        </p:blipFill>
        <p:spPr>
          <a:xfrm>
            <a:off x="404494" y="197937"/>
            <a:ext cx="2042159" cy="2022894"/>
          </a:xfrm>
          <a:prstGeom prst="rect">
            <a:avLst/>
          </a:prstGeom>
        </p:spPr>
      </p:pic>
      <p:pic>
        <p:nvPicPr>
          <p:cNvPr id="12" name="Picture 11">
            <a:extLst>
              <a:ext uri="{FF2B5EF4-FFF2-40B4-BE49-F238E27FC236}">
                <a16:creationId xmlns:a16="http://schemas.microsoft.com/office/drawing/2014/main" id="{CA6ABCF8-463E-5A45-B085-81A623990A0B}"/>
              </a:ext>
            </a:extLst>
          </p:cNvPr>
          <p:cNvPicPr>
            <a:picLocks noChangeAspect="1"/>
          </p:cNvPicPr>
          <p:nvPr/>
        </p:nvPicPr>
        <p:blipFill>
          <a:blip r:embed="rId6"/>
          <a:stretch>
            <a:fillRect/>
          </a:stretch>
        </p:blipFill>
        <p:spPr>
          <a:xfrm>
            <a:off x="5639265" y="3905638"/>
            <a:ext cx="6362956" cy="818763"/>
          </a:xfrm>
          <a:prstGeom prst="rect">
            <a:avLst/>
          </a:prstGeom>
        </p:spPr>
      </p:pic>
      <p:sp>
        <p:nvSpPr>
          <p:cNvPr id="13" name="TextBox 12">
            <a:extLst>
              <a:ext uri="{FF2B5EF4-FFF2-40B4-BE49-F238E27FC236}">
                <a16:creationId xmlns:a16="http://schemas.microsoft.com/office/drawing/2014/main" id="{CF1D7D3C-E3D6-EA4F-9255-38D98F4C9FEC}"/>
              </a:ext>
            </a:extLst>
          </p:cNvPr>
          <p:cNvSpPr txBox="1"/>
          <p:nvPr/>
        </p:nvSpPr>
        <p:spPr>
          <a:xfrm>
            <a:off x="7755467" y="196153"/>
            <a:ext cx="4318000" cy="2246769"/>
          </a:xfrm>
          <a:prstGeom prst="rect">
            <a:avLst/>
          </a:prstGeom>
          <a:noFill/>
        </p:spPr>
        <p:txBody>
          <a:bodyPr wrap="square" rtlCol="0">
            <a:spAutoFit/>
          </a:bodyPr>
          <a:lstStyle/>
          <a:p>
            <a:r>
              <a:rPr lang="en-US" sz="2800" dirty="0"/>
              <a:t>Wesley </a:t>
            </a:r>
            <a:r>
              <a:rPr lang="en-US" sz="2800" dirty="0" err="1"/>
              <a:t>Epplin</a:t>
            </a:r>
            <a:r>
              <a:rPr lang="en-US" sz="2800" dirty="0"/>
              <a:t>, Olga Bautista, Linda Rae Murray, MD, MPH, FACP (L to R), March 9, 2021 Crain’s Chicago Business Op-Ed.</a:t>
            </a:r>
          </a:p>
        </p:txBody>
      </p:sp>
      <p:sp>
        <p:nvSpPr>
          <p:cNvPr id="2" name="Footer Placeholder 1">
            <a:extLst>
              <a:ext uri="{FF2B5EF4-FFF2-40B4-BE49-F238E27FC236}">
                <a16:creationId xmlns:a16="http://schemas.microsoft.com/office/drawing/2014/main" id="{C44DD35E-CE6E-1148-A329-1DA4DFB30BCC}"/>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348360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710F0-27EF-EB47-9C67-40E70D5730AF}"/>
              </a:ext>
            </a:extLst>
          </p:cNvPr>
          <p:cNvSpPr>
            <a:spLocks noGrp="1"/>
          </p:cNvSpPr>
          <p:nvPr>
            <p:ph idx="1"/>
          </p:nvPr>
        </p:nvSpPr>
        <p:spPr>
          <a:xfrm>
            <a:off x="838200" y="2479965"/>
            <a:ext cx="10515600" cy="3144980"/>
          </a:xfrm>
        </p:spPr>
        <p:txBody>
          <a:bodyPr>
            <a:normAutofit lnSpcReduction="10000"/>
          </a:bodyPr>
          <a:lstStyle/>
          <a:p>
            <a:pPr marL="0" indent="0">
              <a:buNone/>
            </a:pPr>
            <a:r>
              <a:rPr lang="en-US" sz="4000" b="1" dirty="0"/>
              <a:t>“The researcher is very connected to the environmental advocacy groups and is not someone I can reason with…You may need to engage the Chancellor if you want this to be stopped.” </a:t>
            </a:r>
            <a:r>
              <a:rPr lang="en-US" dirty="0"/>
              <a:t>Julie Morita, Commissioner, Chicago Department of Public Health, May 2, 2018 e-mail to David </a:t>
            </a:r>
            <a:r>
              <a:rPr lang="en-US" dirty="0" err="1"/>
              <a:t>Reifman</a:t>
            </a:r>
            <a:endParaRPr lang="en-US" sz="1400" dirty="0"/>
          </a:p>
          <a:p>
            <a:endParaRPr lang="en-US" dirty="0"/>
          </a:p>
        </p:txBody>
      </p:sp>
      <p:sp>
        <p:nvSpPr>
          <p:cNvPr id="4" name="TextBox 3">
            <a:extLst>
              <a:ext uri="{FF2B5EF4-FFF2-40B4-BE49-F238E27FC236}">
                <a16:creationId xmlns:a16="http://schemas.microsoft.com/office/drawing/2014/main" id="{4D87A008-A132-EF46-855F-FCF74A00E3E5}"/>
              </a:ext>
            </a:extLst>
          </p:cNvPr>
          <p:cNvSpPr txBox="1"/>
          <p:nvPr/>
        </p:nvSpPr>
        <p:spPr>
          <a:xfrm>
            <a:off x="980209" y="5624945"/>
            <a:ext cx="10231582" cy="646331"/>
          </a:xfrm>
          <a:prstGeom prst="rect">
            <a:avLst/>
          </a:prstGeom>
          <a:noFill/>
        </p:spPr>
        <p:txBody>
          <a:bodyPr wrap="square" rtlCol="0">
            <a:spAutoFit/>
          </a:bodyPr>
          <a:lstStyle/>
          <a:p>
            <a:r>
              <a:rPr lang="en-US" dirty="0"/>
              <a:t>Source: </a:t>
            </a:r>
            <a:r>
              <a:rPr lang="en-US" dirty="0">
                <a:solidFill>
                  <a:schemeClr val="dk1"/>
                </a:solidFill>
                <a:ea typeface="Calibri"/>
                <a:cs typeface="Calibri"/>
                <a:sym typeface="Calibri"/>
              </a:rPr>
              <a:t>Hawthorne, M. (2020). </a:t>
            </a:r>
            <a:r>
              <a:rPr lang="en-US" dirty="0">
                <a:solidFill>
                  <a:schemeClr val="dk1"/>
                </a:solidFill>
                <a:highlight>
                  <a:srgbClr val="FFFF00"/>
                </a:highlight>
                <a:ea typeface="Calibri"/>
                <a:cs typeface="Calibri"/>
                <a:sym typeface="Calibri"/>
              </a:rPr>
              <a:t>Five Julie Morita Emails 2018. </a:t>
            </a:r>
            <a:r>
              <a:rPr lang="en-US" i="1" dirty="0">
                <a:solidFill>
                  <a:schemeClr val="dk1"/>
                </a:solidFill>
                <a:highlight>
                  <a:srgbClr val="FFFF00"/>
                </a:highlight>
                <a:ea typeface="Calibri"/>
                <a:cs typeface="Calibri"/>
                <a:sym typeface="Calibri"/>
              </a:rPr>
              <a:t>Chicago Tribune</a:t>
            </a:r>
            <a:r>
              <a:rPr lang="en-US" dirty="0">
                <a:solidFill>
                  <a:schemeClr val="dk1"/>
                </a:solidFill>
                <a:ea typeface="Calibri"/>
                <a:cs typeface="Calibri"/>
                <a:sym typeface="Calibri"/>
              </a:rPr>
              <a:t>. Retrieved from https://</a:t>
            </a:r>
            <a:r>
              <a:rPr lang="en-US" dirty="0" err="1">
                <a:solidFill>
                  <a:schemeClr val="dk1"/>
                </a:solidFill>
                <a:ea typeface="Calibri"/>
                <a:cs typeface="Calibri"/>
                <a:sym typeface="Calibri"/>
              </a:rPr>
              <a:t>www.documentcloud.org</a:t>
            </a:r>
            <a:r>
              <a:rPr lang="en-US" dirty="0">
                <a:solidFill>
                  <a:schemeClr val="dk1"/>
                </a:solidFill>
                <a:ea typeface="Calibri"/>
                <a:cs typeface="Calibri"/>
                <a:sym typeface="Calibri"/>
              </a:rPr>
              <a:t>/documents/6772921-2018-5-Julie-Morita-Emails.html</a:t>
            </a:r>
            <a:endParaRPr lang="en-US" dirty="0"/>
          </a:p>
        </p:txBody>
      </p:sp>
      <p:pic>
        <p:nvPicPr>
          <p:cNvPr id="1026" name="Picture 2">
            <a:extLst>
              <a:ext uri="{FF2B5EF4-FFF2-40B4-BE49-F238E27FC236}">
                <a16:creationId xmlns:a16="http://schemas.microsoft.com/office/drawing/2014/main" id="{EEF94CCC-F42B-2042-8D6D-E38DBF7F9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572" y="171536"/>
            <a:ext cx="1624446" cy="223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lie Morita">
            <a:extLst>
              <a:ext uri="{FF2B5EF4-FFF2-40B4-BE49-F238E27FC236}">
                <a16:creationId xmlns:a16="http://schemas.microsoft.com/office/drawing/2014/main" id="{90D5801A-A335-834E-845F-2C8F0F4583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39" r="13720"/>
          <a:stretch/>
        </p:blipFill>
        <p:spPr bwMode="auto">
          <a:xfrm>
            <a:off x="7096991" y="126060"/>
            <a:ext cx="2244437" cy="2213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EC818C-98AB-8647-ABFE-C17EF32E1F16}"/>
              </a:ext>
            </a:extLst>
          </p:cNvPr>
          <p:cNvSpPr txBox="1"/>
          <p:nvPr/>
        </p:nvSpPr>
        <p:spPr>
          <a:xfrm>
            <a:off x="526473" y="1052945"/>
            <a:ext cx="2147454" cy="646331"/>
          </a:xfrm>
          <a:prstGeom prst="rect">
            <a:avLst/>
          </a:prstGeom>
          <a:noFill/>
        </p:spPr>
        <p:txBody>
          <a:bodyPr wrap="square" rtlCol="0">
            <a:spAutoFit/>
          </a:bodyPr>
          <a:lstStyle/>
          <a:p>
            <a:r>
              <a:rPr lang="en-US" dirty="0"/>
              <a:t>Former Mayor Rahm Emanuel</a:t>
            </a:r>
          </a:p>
        </p:txBody>
      </p:sp>
      <p:sp>
        <p:nvSpPr>
          <p:cNvPr id="8" name="TextBox 7">
            <a:extLst>
              <a:ext uri="{FF2B5EF4-FFF2-40B4-BE49-F238E27FC236}">
                <a16:creationId xmlns:a16="http://schemas.microsoft.com/office/drawing/2014/main" id="{564E6D5B-B567-5D4B-A527-417E7CEA4A6F}"/>
              </a:ext>
            </a:extLst>
          </p:cNvPr>
          <p:cNvSpPr txBox="1"/>
          <p:nvPr/>
        </p:nvSpPr>
        <p:spPr>
          <a:xfrm>
            <a:off x="9341428" y="909889"/>
            <a:ext cx="2147454" cy="923330"/>
          </a:xfrm>
          <a:prstGeom prst="rect">
            <a:avLst/>
          </a:prstGeom>
          <a:noFill/>
        </p:spPr>
        <p:txBody>
          <a:bodyPr wrap="square" rtlCol="0">
            <a:spAutoFit/>
          </a:bodyPr>
          <a:lstStyle/>
          <a:p>
            <a:r>
              <a:rPr lang="en-US" dirty="0"/>
              <a:t>Former CDPH Commissioner Julie Morita, MD</a:t>
            </a:r>
          </a:p>
        </p:txBody>
      </p:sp>
      <p:sp>
        <p:nvSpPr>
          <p:cNvPr id="2" name="Footer Placeholder 1">
            <a:extLst>
              <a:ext uri="{FF2B5EF4-FFF2-40B4-BE49-F238E27FC236}">
                <a16:creationId xmlns:a16="http://schemas.microsoft.com/office/drawing/2014/main" id="{99AF33B0-3CBC-A864-12F7-88A9195FE6BD}"/>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163549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FCC1C-8494-B546-BC16-D7276273D464}"/>
              </a:ext>
            </a:extLst>
          </p:cNvPr>
          <p:cNvSpPr>
            <a:spLocks noGrp="1"/>
          </p:cNvSpPr>
          <p:nvPr>
            <p:ph idx="1"/>
          </p:nvPr>
        </p:nvSpPr>
        <p:spPr>
          <a:xfrm>
            <a:off x="838200" y="2232025"/>
            <a:ext cx="10515600" cy="4351338"/>
          </a:xfrm>
        </p:spPr>
        <p:txBody>
          <a:bodyPr>
            <a:normAutofit fontScale="92500" lnSpcReduction="10000"/>
          </a:bodyPr>
          <a:lstStyle/>
          <a:p>
            <a:pPr marL="0" indent="0">
              <a:buNone/>
            </a:pPr>
            <a:r>
              <a:rPr lang="en-US" sz="4000" i="1" dirty="0"/>
              <a:t>“…thank you for the input that you have provided on the Southside Recycling permit application so far – and for invoking Healthy Chicago 2025 to ensure that CDPH and the City are accountable to our health and racial equity commitments.  </a:t>
            </a:r>
            <a:r>
              <a:rPr lang="en-US" sz="4000" i="1" dirty="0">
                <a:highlight>
                  <a:srgbClr val="FFFF00"/>
                </a:highlight>
              </a:rPr>
              <a:t>At the same time, we recognize that the issues at play here are much larger than a single facility, or even a community. </a:t>
            </a:r>
            <a:endParaRPr lang="en-US" sz="4000" i="1" dirty="0"/>
          </a:p>
          <a:p>
            <a:pPr marL="0" indent="0">
              <a:buNone/>
            </a:pPr>
            <a:r>
              <a:rPr lang="en-US" dirty="0"/>
              <a:t>Commissioner Allison </a:t>
            </a:r>
            <a:r>
              <a:rPr lang="en-US" dirty="0" err="1"/>
              <a:t>Arwady</a:t>
            </a:r>
            <a:r>
              <a:rPr lang="en-US" dirty="0"/>
              <a:t>, MD, MPH (</a:t>
            </a:r>
            <a:r>
              <a:rPr lang="en-US" b="1" dirty="0"/>
              <a:t>March 18, 2021 </a:t>
            </a:r>
            <a:r>
              <a:rPr lang="en-US" dirty="0"/>
              <a:t>‘Dear Colleagues’ Letter)</a:t>
            </a:r>
          </a:p>
        </p:txBody>
      </p:sp>
      <p:pic>
        <p:nvPicPr>
          <p:cNvPr id="11" name="Picture 10">
            <a:extLst>
              <a:ext uri="{FF2B5EF4-FFF2-40B4-BE49-F238E27FC236}">
                <a16:creationId xmlns:a16="http://schemas.microsoft.com/office/drawing/2014/main" id="{71CDC57F-426A-2541-ABD8-48D612C9E8E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a14:imgEffect>
                  </a14:imgLayer>
                </a14:imgProps>
              </a:ext>
            </a:extLst>
          </a:blip>
          <a:stretch>
            <a:fillRect/>
          </a:stretch>
        </p:blipFill>
        <p:spPr>
          <a:xfrm>
            <a:off x="5789083" y="35881"/>
            <a:ext cx="1722068" cy="2063853"/>
          </a:xfrm>
          <a:prstGeom prst="rect">
            <a:avLst/>
          </a:prstGeom>
        </p:spPr>
      </p:pic>
      <p:pic>
        <p:nvPicPr>
          <p:cNvPr id="13" name="Picture 12">
            <a:extLst>
              <a:ext uri="{FF2B5EF4-FFF2-40B4-BE49-F238E27FC236}">
                <a16:creationId xmlns:a16="http://schemas.microsoft.com/office/drawing/2014/main" id="{F04992A4-477E-4B4E-9CAE-842D5B6DA1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8000"/>
                    </a14:imgEffect>
                  </a14:imgLayer>
                </a14:imgProps>
              </a:ext>
            </a:extLst>
          </a:blip>
          <a:stretch>
            <a:fillRect/>
          </a:stretch>
        </p:blipFill>
        <p:spPr>
          <a:xfrm>
            <a:off x="838200" y="35882"/>
            <a:ext cx="2396942" cy="2063852"/>
          </a:xfrm>
          <a:prstGeom prst="rect">
            <a:avLst/>
          </a:prstGeom>
        </p:spPr>
      </p:pic>
      <p:pic>
        <p:nvPicPr>
          <p:cNvPr id="15" name="Picture 14">
            <a:extLst>
              <a:ext uri="{FF2B5EF4-FFF2-40B4-BE49-F238E27FC236}">
                <a16:creationId xmlns:a16="http://schemas.microsoft.com/office/drawing/2014/main" id="{52A0CE89-99DB-CE47-BC9F-19622C3A61B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67000"/>
                    </a14:imgEffect>
                    <a14:imgEffect>
                      <a14:brightnessContrast contrast="45000"/>
                    </a14:imgEffect>
                  </a14:imgLayer>
                </a14:imgProps>
              </a:ext>
            </a:extLst>
          </a:blip>
          <a:stretch>
            <a:fillRect/>
          </a:stretch>
        </p:blipFill>
        <p:spPr>
          <a:xfrm>
            <a:off x="8322501" y="558800"/>
            <a:ext cx="3338910" cy="1673224"/>
          </a:xfrm>
          <a:prstGeom prst="rect">
            <a:avLst/>
          </a:prstGeom>
        </p:spPr>
      </p:pic>
      <p:sp>
        <p:nvSpPr>
          <p:cNvPr id="16" name="TextBox 15">
            <a:extLst>
              <a:ext uri="{FF2B5EF4-FFF2-40B4-BE49-F238E27FC236}">
                <a16:creationId xmlns:a16="http://schemas.microsoft.com/office/drawing/2014/main" id="{133F7168-42F9-FC4A-A1F7-51E3FC11E2FF}"/>
              </a:ext>
            </a:extLst>
          </p:cNvPr>
          <p:cNvSpPr txBox="1"/>
          <p:nvPr/>
        </p:nvSpPr>
        <p:spPr>
          <a:xfrm>
            <a:off x="3388784" y="1898574"/>
            <a:ext cx="2092689" cy="369332"/>
          </a:xfrm>
          <a:prstGeom prst="rect">
            <a:avLst/>
          </a:prstGeom>
          <a:noFill/>
        </p:spPr>
        <p:txBody>
          <a:bodyPr wrap="none" rtlCol="0">
            <a:spAutoFit/>
          </a:bodyPr>
          <a:lstStyle/>
          <a:p>
            <a:r>
              <a:rPr lang="en-US" dirty="0"/>
              <a:t>Mayor Lori Lightfoot</a:t>
            </a:r>
          </a:p>
        </p:txBody>
      </p:sp>
      <p:sp>
        <p:nvSpPr>
          <p:cNvPr id="17" name="TextBox 16">
            <a:extLst>
              <a:ext uri="{FF2B5EF4-FFF2-40B4-BE49-F238E27FC236}">
                <a16:creationId xmlns:a16="http://schemas.microsoft.com/office/drawing/2014/main" id="{C4A7AC5F-2804-4F44-8DB6-1A8981D66C44}"/>
              </a:ext>
            </a:extLst>
          </p:cNvPr>
          <p:cNvSpPr txBox="1"/>
          <p:nvPr/>
        </p:nvSpPr>
        <p:spPr>
          <a:xfrm>
            <a:off x="7881772" y="274637"/>
            <a:ext cx="3472028" cy="369332"/>
          </a:xfrm>
          <a:prstGeom prst="rect">
            <a:avLst/>
          </a:prstGeom>
          <a:noFill/>
        </p:spPr>
        <p:txBody>
          <a:bodyPr wrap="square" rtlCol="0">
            <a:spAutoFit/>
          </a:bodyPr>
          <a:lstStyle/>
          <a:p>
            <a:r>
              <a:rPr lang="en-US" dirty="0"/>
              <a:t>Commissioner Allison </a:t>
            </a:r>
            <a:r>
              <a:rPr lang="en-US" dirty="0" err="1"/>
              <a:t>Arwady</a:t>
            </a:r>
            <a:endParaRPr lang="en-US" dirty="0"/>
          </a:p>
        </p:txBody>
      </p:sp>
      <p:sp>
        <p:nvSpPr>
          <p:cNvPr id="2" name="Footer Placeholder 1">
            <a:extLst>
              <a:ext uri="{FF2B5EF4-FFF2-40B4-BE49-F238E27FC236}">
                <a16:creationId xmlns:a16="http://schemas.microsoft.com/office/drawing/2014/main" id="{08C6BD76-D9E5-EDAB-9B6B-A3F41B184DCD}"/>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51908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C650-95BF-CD75-8DF3-E521E1EAA76D}"/>
              </a:ext>
            </a:extLst>
          </p:cNvPr>
          <p:cNvSpPr>
            <a:spLocks noGrp="1"/>
          </p:cNvSpPr>
          <p:nvPr>
            <p:ph type="title"/>
          </p:nvPr>
        </p:nvSpPr>
        <p:spPr>
          <a:xfrm>
            <a:off x="217098" y="1934805"/>
            <a:ext cx="4568434" cy="1325563"/>
          </a:xfrm>
        </p:spPr>
        <p:txBody>
          <a:bodyPr>
            <a:normAutofit fontScale="90000"/>
          </a:bodyPr>
          <a:lstStyle/>
          <a:p>
            <a:r>
              <a:rPr lang="en-US" dirty="0"/>
              <a:t>Health justice through the lens of power </a:t>
            </a:r>
            <a:r>
              <a:rPr lang="en-US" sz="2400" dirty="0"/>
              <a:t>(Michener 2022)</a:t>
            </a:r>
            <a:endParaRPr lang="en-US" dirty="0"/>
          </a:p>
        </p:txBody>
      </p:sp>
      <p:pic>
        <p:nvPicPr>
          <p:cNvPr id="5" name="Content Placeholder 4">
            <a:extLst>
              <a:ext uri="{FF2B5EF4-FFF2-40B4-BE49-F238E27FC236}">
                <a16:creationId xmlns:a16="http://schemas.microsoft.com/office/drawing/2014/main" id="{8520315D-D07D-9BEB-7448-CFFE9EECF417}"/>
              </a:ext>
            </a:extLst>
          </p:cNvPr>
          <p:cNvPicPr>
            <a:picLocks noGrp="1" noChangeAspect="1"/>
          </p:cNvPicPr>
          <p:nvPr>
            <p:ph idx="1"/>
          </p:nvPr>
        </p:nvPicPr>
        <p:blipFill>
          <a:blip r:embed="rId2"/>
          <a:stretch>
            <a:fillRect/>
          </a:stretch>
        </p:blipFill>
        <p:spPr>
          <a:xfrm>
            <a:off x="4394036" y="203200"/>
            <a:ext cx="7683664" cy="6289675"/>
          </a:xfrm>
          <a:prstGeom prst="rect">
            <a:avLst/>
          </a:prstGeom>
        </p:spPr>
      </p:pic>
      <p:sp>
        <p:nvSpPr>
          <p:cNvPr id="4" name="TextBox 3">
            <a:extLst>
              <a:ext uri="{FF2B5EF4-FFF2-40B4-BE49-F238E27FC236}">
                <a16:creationId xmlns:a16="http://schemas.microsoft.com/office/drawing/2014/main" id="{33BE0057-0257-3E9C-3EBE-45E211AC638F}"/>
              </a:ext>
            </a:extLst>
          </p:cNvPr>
          <p:cNvSpPr txBox="1"/>
          <p:nvPr/>
        </p:nvSpPr>
        <p:spPr>
          <a:xfrm>
            <a:off x="483755" y="6231265"/>
            <a:ext cx="10072254" cy="523220"/>
          </a:xfrm>
          <a:prstGeom prst="rect">
            <a:avLst/>
          </a:prstGeom>
          <a:noFill/>
        </p:spPr>
        <p:txBody>
          <a:bodyPr wrap="square" rtlCol="0">
            <a:spAutoFit/>
          </a:bodyPr>
          <a:lstStyle/>
          <a:p>
            <a:r>
              <a:rPr lang="en-US" sz="1400" dirty="0">
                <a:effectLst/>
              </a:rPr>
              <a:t>Michener, J. (2022). Health Justice Through the Lens of Power. </a:t>
            </a:r>
            <a:r>
              <a:rPr lang="en-US" sz="1400" i="1" dirty="0">
                <a:effectLst/>
              </a:rPr>
              <a:t>Journal of Law, Medicine &amp; Ethics</a:t>
            </a:r>
            <a:r>
              <a:rPr lang="en-US" sz="1400" dirty="0">
                <a:effectLst/>
              </a:rPr>
              <a:t>, </a:t>
            </a:r>
            <a:r>
              <a:rPr lang="en-US" sz="1400" i="1" dirty="0">
                <a:effectLst/>
              </a:rPr>
              <a:t>50</a:t>
            </a:r>
            <a:r>
              <a:rPr lang="en-US" sz="1400" dirty="0">
                <a:effectLst/>
              </a:rPr>
              <a:t>(4), 656–662. </a:t>
            </a:r>
            <a:r>
              <a:rPr lang="en-US" sz="1400" dirty="0">
                <a:effectLst/>
                <a:hlinkClick r:id="rId3"/>
              </a:rPr>
              <a:t>https://doi.org/10.1017/jme.2023.5</a:t>
            </a:r>
            <a:endParaRPr lang="en-US" sz="1400" dirty="0">
              <a:effectLst/>
            </a:endParaRPr>
          </a:p>
        </p:txBody>
      </p:sp>
      <p:sp>
        <p:nvSpPr>
          <p:cNvPr id="3" name="Footer Placeholder 2">
            <a:extLst>
              <a:ext uri="{FF2B5EF4-FFF2-40B4-BE49-F238E27FC236}">
                <a16:creationId xmlns:a16="http://schemas.microsoft.com/office/drawing/2014/main" id="{B2B853E2-3EAF-322B-E825-BAFC0A422412}"/>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7855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78D680B-9888-F10D-A775-F459E2D38449}"/>
              </a:ext>
            </a:extLst>
          </p:cNvPr>
          <p:cNvSpPr>
            <a:spLocks noGrp="1"/>
          </p:cNvSpPr>
          <p:nvPr>
            <p:ph type="ftr" sz="quarter" idx="11"/>
          </p:nvPr>
        </p:nvSpPr>
        <p:spPr>
          <a:xfrm>
            <a:off x="7612454" y="6490955"/>
            <a:ext cx="4114800" cy="365125"/>
          </a:xfrm>
        </p:spPr>
        <p:txBody>
          <a:bodyPr/>
          <a:lstStyle/>
          <a:p>
            <a:r>
              <a:rPr lang="en-US"/>
              <a:t>IAPHS Annual Meeting 9/12/2024 Jim Bloyd</a:t>
            </a:r>
            <a:endParaRPr lang="en-US" dirty="0"/>
          </a:p>
        </p:txBody>
      </p:sp>
      <p:pic>
        <p:nvPicPr>
          <p:cNvPr id="15" name="Content Placeholder 14">
            <a:extLst>
              <a:ext uri="{FF2B5EF4-FFF2-40B4-BE49-F238E27FC236}">
                <a16:creationId xmlns:a16="http://schemas.microsoft.com/office/drawing/2014/main" id="{C88F896D-B501-B400-E913-FDAE98E96575}"/>
              </a:ext>
            </a:extLst>
          </p:cNvPr>
          <p:cNvPicPr>
            <a:picLocks noGrp="1" noChangeAspect="1"/>
          </p:cNvPicPr>
          <p:nvPr>
            <p:ph idx="1"/>
          </p:nvPr>
        </p:nvPicPr>
        <p:blipFill rotWithShape="1">
          <a:blip r:embed="rId3"/>
          <a:srcRect l="7561"/>
          <a:stretch/>
        </p:blipFill>
        <p:spPr>
          <a:xfrm>
            <a:off x="3423138" y="0"/>
            <a:ext cx="8378634" cy="6356350"/>
          </a:xfrm>
        </p:spPr>
      </p:pic>
      <p:sp>
        <p:nvSpPr>
          <p:cNvPr id="16" name="TextBox 15">
            <a:extLst>
              <a:ext uri="{FF2B5EF4-FFF2-40B4-BE49-F238E27FC236}">
                <a16:creationId xmlns:a16="http://schemas.microsoft.com/office/drawing/2014/main" id="{9423C31F-DBB6-C71C-ABE3-C1FEE7D42FB7}"/>
              </a:ext>
            </a:extLst>
          </p:cNvPr>
          <p:cNvSpPr txBox="1"/>
          <p:nvPr/>
        </p:nvSpPr>
        <p:spPr>
          <a:xfrm>
            <a:off x="304799" y="367045"/>
            <a:ext cx="4501662" cy="3046988"/>
          </a:xfrm>
          <a:prstGeom prst="rect">
            <a:avLst/>
          </a:prstGeom>
          <a:noFill/>
        </p:spPr>
        <p:txBody>
          <a:bodyPr wrap="square" rtlCol="0">
            <a:spAutoFit/>
          </a:bodyPr>
          <a:lstStyle/>
          <a:p>
            <a:r>
              <a:rPr lang="en-US" sz="3200" b="1" dirty="0">
                <a:latin typeface="+mj-lt"/>
              </a:rPr>
              <a:t>Building Power: </a:t>
            </a:r>
            <a:r>
              <a:rPr lang="en-US" sz="3200" dirty="0">
                <a:latin typeface="+mj-lt"/>
              </a:rPr>
              <a:t>Michener’s Lens of Power idea (2022) applied to the</a:t>
            </a:r>
          </a:p>
          <a:p>
            <a:r>
              <a:rPr lang="en-US" sz="3200" dirty="0">
                <a:latin typeface="+mj-lt"/>
              </a:rPr>
              <a:t>#</a:t>
            </a:r>
            <a:r>
              <a:rPr lang="en-US" sz="3200" dirty="0" err="1">
                <a:latin typeface="+mj-lt"/>
              </a:rPr>
              <a:t>StopGeneralIron</a:t>
            </a:r>
            <a:r>
              <a:rPr lang="en-US" sz="3200" dirty="0">
                <a:latin typeface="+mj-lt"/>
              </a:rPr>
              <a:t> struggle for environmental justice in Chicago</a:t>
            </a:r>
          </a:p>
        </p:txBody>
      </p:sp>
      <p:sp>
        <p:nvSpPr>
          <p:cNvPr id="17" name="TextBox 16">
            <a:extLst>
              <a:ext uri="{FF2B5EF4-FFF2-40B4-BE49-F238E27FC236}">
                <a16:creationId xmlns:a16="http://schemas.microsoft.com/office/drawing/2014/main" id="{643880AF-D647-5EA4-6C75-249316AC0A10}"/>
              </a:ext>
            </a:extLst>
          </p:cNvPr>
          <p:cNvSpPr txBox="1"/>
          <p:nvPr/>
        </p:nvSpPr>
        <p:spPr>
          <a:xfrm>
            <a:off x="304799" y="6029290"/>
            <a:ext cx="11422455" cy="461665"/>
          </a:xfrm>
          <a:prstGeom prst="rect">
            <a:avLst/>
          </a:prstGeom>
          <a:noFill/>
        </p:spPr>
        <p:txBody>
          <a:bodyPr wrap="square" rtlCol="0">
            <a:spAutoFit/>
          </a:bodyPr>
          <a:lstStyle/>
          <a:p>
            <a:r>
              <a:rPr lang="en-US" sz="1200" dirty="0"/>
              <a:t>Sources:</a:t>
            </a:r>
            <a:r>
              <a:rPr lang="en-US" sz="1200" dirty="0">
                <a:effectLst/>
              </a:rPr>
              <a:t> </a:t>
            </a:r>
            <a:r>
              <a:rPr lang="en-US" sz="1200" dirty="0" err="1">
                <a:effectLst/>
              </a:rPr>
              <a:t>Bloyd</a:t>
            </a:r>
            <a:r>
              <a:rPr lang="en-US" sz="1200" dirty="0">
                <a:effectLst/>
              </a:rPr>
              <a:t>, J. (Sept 28, 2024). Organizing for Environmental Health and Justice: Lessons from #</a:t>
            </a:r>
            <a:r>
              <a:rPr lang="en-US" sz="1200" dirty="0" err="1">
                <a:effectLst/>
              </a:rPr>
              <a:t>StopGeneralIron</a:t>
            </a:r>
            <a:r>
              <a:rPr lang="en-US" sz="1200" dirty="0">
                <a:effectLst/>
              </a:rPr>
              <a:t>. In </a:t>
            </a:r>
            <a:r>
              <a:rPr lang="en-US" sz="1200" i="1" dirty="0">
                <a:effectLst/>
              </a:rPr>
              <a:t>Environmental Health: Foundations for Public Health</a:t>
            </a:r>
            <a:r>
              <a:rPr lang="en-US" sz="1200" dirty="0">
                <a:effectLst/>
              </a:rPr>
              <a:t> (1st ed.). Springer.</a:t>
            </a:r>
            <a:r>
              <a:rPr lang="en-US" sz="1200" dirty="0"/>
              <a:t> </a:t>
            </a:r>
            <a:r>
              <a:rPr lang="en-US" sz="1200" dirty="0">
                <a:effectLst/>
              </a:rPr>
              <a:t>Michener, J. (2022). Health Justice Through the Lens of Power. </a:t>
            </a:r>
            <a:r>
              <a:rPr lang="en-US" sz="1200" i="1" dirty="0">
                <a:effectLst/>
              </a:rPr>
              <a:t>Journal of Law, Medicine &amp; Ethics</a:t>
            </a:r>
            <a:r>
              <a:rPr lang="en-US" sz="1200" dirty="0">
                <a:effectLst/>
              </a:rPr>
              <a:t>, </a:t>
            </a:r>
            <a:r>
              <a:rPr lang="en-US" sz="1200" i="1" dirty="0">
                <a:effectLst/>
              </a:rPr>
              <a:t>50</a:t>
            </a:r>
            <a:r>
              <a:rPr lang="en-US" sz="1200" dirty="0">
                <a:effectLst/>
              </a:rPr>
              <a:t>(4), 656–662. </a:t>
            </a:r>
            <a:r>
              <a:rPr lang="en-US" sz="1200" dirty="0">
                <a:effectLst/>
                <a:hlinkClick r:id="rId4"/>
              </a:rPr>
              <a:t>https://doi.org/10.1017/jme.2023.5</a:t>
            </a:r>
            <a:r>
              <a:rPr lang="en-US" sz="1200" dirty="0">
                <a:effectLst/>
              </a:rPr>
              <a:t> ; </a:t>
            </a:r>
          </a:p>
        </p:txBody>
      </p:sp>
    </p:spTree>
    <p:extLst>
      <p:ext uri="{BB962C8B-B14F-4D97-AF65-F5344CB8AC3E}">
        <p14:creationId xmlns:p14="http://schemas.microsoft.com/office/powerpoint/2010/main" val="185831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5501-53BF-964B-E0CD-B15D3F6849ED}"/>
              </a:ext>
            </a:extLst>
          </p:cNvPr>
          <p:cNvSpPr>
            <a:spLocks noGrp="1"/>
          </p:cNvSpPr>
          <p:nvPr>
            <p:ph type="ctrTitle"/>
          </p:nvPr>
        </p:nvSpPr>
        <p:spPr>
          <a:xfrm>
            <a:off x="351692" y="140678"/>
            <a:ext cx="11679811" cy="1699846"/>
          </a:xfrm>
        </p:spPr>
        <p:txBody>
          <a:bodyPr>
            <a:noAutofit/>
          </a:bodyPr>
          <a:lstStyle/>
          <a:p>
            <a:r>
              <a:rPr lang="en-US" sz="4000" dirty="0"/>
              <a:t>How Community Power Scored an Upset Win for Environmental Justice in Chicago: </a:t>
            </a:r>
            <a:br>
              <a:rPr lang="en-US" sz="4000" dirty="0"/>
            </a:br>
            <a:r>
              <a:rPr lang="en-US" sz="4000" dirty="0"/>
              <a:t>Reflections on the #</a:t>
            </a:r>
            <a:r>
              <a:rPr lang="en-US" sz="4000" dirty="0" err="1"/>
              <a:t>StopGeneralIron</a:t>
            </a:r>
            <a:r>
              <a:rPr lang="en-US" sz="4000" dirty="0"/>
              <a:t> Struggle</a:t>
            </a:r>
          </a:p>
        </p:txBody>
      </p:sp>
      <p:sp>
        <p:nvSpPr>
          <p:cNvPr id="3" name="Subtitle 2">
            <a:extLst>
              <a:ext uri="{FF2B5EF4-FFF2-40B4-BE49-F238E27FC236}">
                <a16:creationId xmlns:a16="http://schemas.microsoft.com/office/drawing/2014/main" id="{407392D4-C151-305F-B47E-D8FE44D912B6}"/>
              </a:ext>
            </a:extLst>
          </p:cNvPr>
          <p:cNvSpPr>
            <a:spLocks noGrp="1"/>
          </p:cNvSpPr>
          <p:nvPr>
            <p:ph type="subTitle" idx="1"/>
          </p:nvPr>
        </p:nvSpPr>
        <p:spPr>
          <a:xfrm>
            <a:off x="351692" y="1945789"/>
            <a:ext cx="3755011" cy="457442"/>
          </a:xfrm>
        </p:spPr>
        <p:txBody>
          <a:bodyPr>
            <a:normAutofit/>
          </a:bodyPr>
          <a:lstStyle/>
          <a:p>
            <a:pPr algn="l"/>
            <a:r>
              <a:rPr lang="en-US" sz="2000" dirty="0"/>
              <a:t>Jim </a:t>
            </a:r>
            <a:r>
              <a:rPr lang="en-US" sz="2000" dirty="0" err="1"/>
              <a:t>Bloyd</a:t>
            </a:r>
            <a:r>
              <a:rPr lang="en-US" sz="2000" dirty="0"/>
              <a:t> (he/him)</a:t>
            </a:r>
          </a:p>
          <a:p>
            <a:pPr algn="l"/>
            <a:endParaRPr lang="en-US" sz="2000" dirty="0"/>
          </a:p>
        </p:txBody>
      </p:sp>
      <p:pic>
        <p:nvPicPr>
          <p:cNvPr id="6" name="Picture 5">
            <a:extLst>
              <a:ext uri="{FF2B5EF4-FFF2-40B4-BE49-F238E27FC236}">
                <a16:creationId xmlns:a16="http://schemas.microsoft.com/office/drawing/2014/main" id="{2F614EE1-8273-B166-3E1E-2ECCA0755E39}"/>
              </a:ext>
            </a:extLst>
          </p:cNvPr>
          <p:cNvPicPr>
            <a:picLocks noChangeAspect="1"/>
          </p:cNvPicPr>
          <p:nvPr/>
        </p:nvPicPr>
        <p:blipFill>
          <a:blip r:embed="rId2"/>
          <a:stretch>
            <a:fillRect/>
          </a:stretch>
        </p:blipFill>
        <p:spPr>
          <a:xfrm>
            <a:off x="4975362" y="1945789"/>
            <a:ext cx="7216638" cy="4911969"/>
          </a:xfrm>
          <a:prstGeom prst="rect">
            <a:avLst/>
          </a:prstGeom>
        </p:spPr>
      </p:pic>
      <p:sp>
        <p:nvSpPr>
          <p:cNvPr id="9" name="TextBox 8">
            <a:extLst>
              <a:ext uri="{FF2B5EF4-FFF2-40B4-BE49-F238E27FC236}">
                <a16:creationId xmlns:a16="http://schemas.microsoft.com/office/drawing/2014/main" id="{E726072A-CEE5-EEB4-5314-DC54583190AA}"/>
              </a:ext>
            </a:extLst>
          </p:cNvPr>
          <p:cNvSpPr txBox="1"/>
          <p:nvPr/>
        </p:nvSpPr>
        <p:spPr>
          <a:xfrm>
            <a:off x="351692" y="2462781"/>
            <a:ext cx="4235657" cy="1938992"/>
          </a:xfrm>
          <a:prstGeom prst="rect">
            <a:avLst/>
          </a:prstGeom>
          <a:noFill/>
        </p:spPr>
        <p:txBody>
          <a:bodyPr wrap="square" rtlCol="0">
            <a:spAutoFit/>
          </a:bodyPr>
          <a:lstStyle/>
          <a:p>
            <a:r>
              <a:rPr lang="en-US" sz="2400" b="1" dirty="0"/>
              <a:t>Health &amp; Power Organizing Project panel:</a:t>
            </a:r>
          </a:p>
          <a:p>
            <a:r>
              <a:rPr lang="en-US" sz="2400" i="1" dirty="0"/>
              <a:t>Power as a Fundamental Determinant of Health: Empirical Examples</a:t>
            </a:r>
          </a:p>
        </p:txBody>
      </p:sp>
      <p:sp>
        <p:nvSpPr>
          <p:cNvPr id="10" name="TextBox 9">
            <a:extLst>
              <a:ext uri="{FF2B5EF4-FFF2-40B4-BE49-F238E27FC236}">
                <a16:creationId xmlns:a16="http://schemas.microsoft.com/office/drawing/2014/main" id="{C5B9C7D0-4AC0-A749-39CF-334C9A6051A6}"/>
              </a:ext>
            </a:extLst>
          </p:cNvPr>
          <p:cNvSpPr txBox="1"/>
          <p:nvPr/>
        </p:nvSpPr>
        <p:spPr>
          <a:xfrm>
            <a:off x="305375" y="4302551"/>
            <a:ext cx="4235657" cy="954107"/>
          </a:xfrm>
          <a:prstGeom prst="rect">
            <a:avLst/>
          </a:prstGeom>
          <a:noFill/>
        </p:spPr>
        <p:txBody>
          <a:bodyPr wrap="square" rtlCol="0">
            <a:spAutoFit/>
          </a:bodyPr>
          <a:lstStyle/>
          <a:p>
            <a:r>
              <a:rPr lang="en-US" sz="1400" dirty="0"/>
              <a:t>September 13, 2024 11:00  a.m.</a:t>
            </a:r>
          </a:p>
          <a:p>
            <a:r>
              <a:rPr lang="en-US" sz="1400" dirty="0"/>
              <a:t>Interdisciplinary Association of Population Health Science Annual Meeting </a:t>
            </a:r>
          </a:p>
          <a:p>
            <a:r>
              <a:rPr lang="en-US" sz="1400" dirty="0"/>
              <a:t>St. Louis, MO  September 9-14, 2024</a:t>
            </a:r>
          </a:p>
        </p:txBody>
      </p:sp>
      <p:sp>
        <p:nvSpPr>
          <p:cNvPr id="11" name="TextBox 10">
            <a:extLst>
              <a:ext uri="{FF2B5EF4-FFF2-40B4-BE49-F238E27FC236}">
                <a16:creationId xmlns:a16="http://schemas.microsoft.com/office/drawing/2014/main" id="{D44B58F4-7F3F-A4A5-5699-8BDD08C743C2}"/>
              </a:ext>
            </a:extLst>
          </p:cNvPr>
          <p:cNvSpPr txBox="1"/>
          <p:nvPr/>
        </p:nvSpPr>
        <p:spPr>
          <a:xfrm>
            <a:off x="305376" y="5549735"/>
            <a:ext cx="4623670" cy="1200329"/>
          </a:xfrm>
          <a:prstGeom prst="rect">
            <a:avLst/>
          </a:prstGeom>
          <a:noFill/>
        </p:spPr>
        <p:txBody>
          <a:bodyPr wrap="square" rtlCol="0">
            <a:spAutoFit/>
          </a:bodyPr>
          <a:lstStyle/>
          <a:p>
            <a:r>
              <a:rPr lang="en-US" b="1" dirty="0"/>
              <a:t>High school students </a:t>
            </a:r>
            <a:r>
              <a:rPr lang="en-US" dirty="0"/>
              <a:t>protested December 10, 2021, at public health Commissioner </a:t>
            </a:r>
            <a:r>
              <a:rPr lang="en-US" dirty="0" err="1"/>
              <a:t>Arwady’s</a:t>
            </a:r>
            <a:r>
              <a:rPr lang="en-US" dirty="0"/>
              <a:t> Lincoln Park  house. [Credit: Isaiah </a:t>
            </a:r>
            <a:r>
              <a:rPr lang="en-US" dirty="0" err="1"/>
              <a:t>Sarju</a:t>
            </a:r>
            <a:r>
              <a:rPr lang="en-US" dirty="0"/>
              <a:t> @</a:t>
            </a:r>
            <a:r>
              <a:rPr lang="en-US" dirty="0" err="1"/>
              <a:t>IsaiahSarju</a:t>
            </a:r>
            <a:r>
              <a:rPr lang="en-US" dirty="0"/>
              <a:t> ] </a:t>
            </a:r>
          </a:p>
        </p:txBody>
      </p:sp>
    </p:spTree>
    <p:extLst>
      <p:ext uri="{BB962C8B-B14F-4D97-AF65-F5344CB8AC3E}">
        <p14:creationId xmlns:p14="http://schemas.microsoft.com/office/powerpoint/2010/main" val="253498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78D680B-9888-F10D-A775-F459E2D38449}"/>
              </a:ext>
            </a:extLst>
          </p:cNvPr>
          <p:cNvSpPr>
            <a:spLocks noGrp="1"/>
          </p:cNvSpPr>
          <p:nvPr>
            <p:ph type="ftr" sz="quarter" idx="11"/>
          </p:nvPr>
        </p:nvSpPr>
        <p:spPr/>
        <p:txBody>
          <a:bodyPr/>
          <a:lstStyle/>
          <a:p>
            <a:r>
              <a:rPr lang="en-US"/>
              <a:t>IAPHS Annual Meeting 9/12/2024 Jim Bloyd</a:t>
            </a:r>
            <a:endParaRPr lang="en-US" dirty="0"/>
          </a:p>
        </p:txBody>
      </p:sp>
      <p:pic>
        <p:nvPicPr>
          <p:cNvPr id="5" name="Content Placeholder 4">
            <a:extLst>
              <a:ext uri="{FF2B5EF4-FFF2-40B4-BE49-F238E27FC236}">
                <a16:creationId xmlns:a16="http://schemas.microsoft.com/office/drawing/2014/main" id="{B153815C-D4EE-CE97-B57C-A0B0819825AB}"/>
              </a:ext>
            </a:extLst>
          </p:cNvPr>
          <p:cNvPicPr>
            <a:picLocks noGrp="1" noChangeAspect="1"/>
          </p:cNvPicPr>
          <p:nvPr>
            <p:ph idx="1"/>
          </p:nvPr>
        </p:nvPicPr>
        <p:blipFill>
          <a:blip r:embed="rId3"/>
          <a:stretch>
            <a:fillRect/>
          </a:stretch>
        </p:blipFill>
        <p:spPr>
          <a:xfrm>
            <a:off x="2709504" y="676309"/>
            <a:ext cx="9352073" cy="5814646"/>
          </a:xfrm>
        </p:spPr>
      </p:pic>
      <p:sp>
        <p:nvSpPr>
          <p:cNvPr id="6" name="TextBox 5">
            <a:extLst>
              <a:ext uri="{FF2B5EF4-FFF2-40B4-BE49-F238E27FC236}">
                <a16:creationId xmlns:a16="http://schemas.microsoft.com/office/drawing/2014/main" id="{BB76B367-20A0-2A8E-5E8A-8C0CDCA59DB7}"/>
              </a:ext>
            </a:extLst>
          </p:cNvPr>
          <p:cNvSpPr txBox="1"/>
          <p:nvPr/>
        </p:nvSpPr>
        <p:spPr>
          <a:xfrm>
            <a:off x="257907" y="163601"/>
            <a:ext cx="4501662" cy="3046988"/>
          </a:xfrm>
          <a:prstGeom prst="rect">
            <a:avLst/>
          </a:prstGeom>
          <a:noFill/>
        </p:spPr>
        <p:txBody>
          <a:bodyPr wrap="square" rtlCol="0">
            <a:spAutoFit/>
          </a:bodyPr>
          <a:lstStyle/>
          <a:p>
            <a:r>
              <a:rPr lang="en-US" sz="3200" b="1" dirty="0">
                <a:latin typeface="+mj-lt"/>
              </a:rPr>
              <a:t>Breaking Power: </a:t>
            </a:r>
            <a:r>
              <a:rPr lang="en-US" sz="3200" dirty="0">
                <a:latin typeface="+mj-lt"/>
              </a:rPr>
              <a:t>Michener’s Lens of Power idea (2022) applied to the</a:t>
            </a:r>
          </a:p>
          <a:p>
            <a:r>
              <a:rPr lang="en-US" sz="3200" dirty="0">
                <a:latin typeface="+mj-lt"/>
              </a:rPr>
              <a:t>#</a:t>
            </a:r>
            <a:r>
              <a:rPr lang="en-US" sz="3200" dirty="0" err="1">
                <a:latin typeface="+mj-lt"/>
              </a:rPr>
              <a:t>StopGeneralIron</a:t>
            </a:r>
            <a:r>
              <a:rPr lang="en-US" sz="3200" dirty="0">
                <a:latin typeface="+mj-lt"/>
              </a:rPr>
              <a:t> struggle for environmental justice in Chicago</a:t>
            </a:r>
          </a:p>
        </p:txBody>
      </p:sp>
      <p:sp>
        <p:nvSpPr>
          <p:cNvPr id="8" name="TextBox 7">
            <a:extLst>
              <a:ext uri="{FF2B5EF4-FFF2-40B4-BE49-F238E27FC236}">
                <a16:creationId xmlns:a16="http://schemas.microsoft.com/office/drawing/2014/main" id="{4746E74D-2393-381B-3000-8B68FC276B6B}"/>
              </a:ext>
            </a:extLst>
          </p:cNvPr>
          <p:cNvSpPr txBox="1"/>
          <p:nvPr/>
        </p:nvSpPr>
        <p:spPr>
          <a:xfrm>
            <a:off x="271103" y="5581526"/>
            <a:ext cx="3974124" cy="1384995"/>
          </a:xfrm>
          <a:prstGeom prst="rect">
            <a:avLst/>
          </a:prstGeom>
          <a:noFill/>
        </p:spPr>
        <p:txBody>
          <a:bodyPr wrap="square" rtlCol="0">
            <a:spAutoFit/>
          </a:bodyPr>
          <a:lstStyle/>
          <a:p>
            <a:r>
              <a:rPr lang="en-US" sz="1200" dirty="0"/>
              <a:t>Sources: </a:t>
            </a:r>
            <a:r>
              <a:rPr lang="en-US" sz="1200" dirty="0" err="1">
                <a:effectLst/>
              </a:rPr>
              <a:t>Bloyd</a:t>
            </a:r>
            <a:r>
              <a:rPr lang="en-US" sz="1200" dirty="0">
                <a:effectLst/>
              </a:rPr>
              <a:t>, J. (Sept 28, 2024). Organizing for Environmental Health and Justice: Lessons from #</a:t>
            </a:r>
            <a:r>
              <a:rPr lang="en-US" sz="1200" dirty="0" err="1">
                <a:effectLst/>
              </a:rPr>
              <a:t>StopGeneralIron</a:t>
            </a:r>
            <a:r>
              <a:rPr lang="en-US" sz="1200" dirty="0">
                <a:effectLst/>
              </a:rPr>
              <a:t>. In </a:t>
            </a:r>
            <a:r>
              <a:rPr lang="en-US" sz="1200" i="1" dirty="0">
                <a:effectLst/>
              </a:rPr>
              <a:t>Environmental Health: Foundations for Public Health</a:t>
            </a:r>
            <a:r>
              <a:rPr lang="en-US" sz="1200" dirty="0">
                <a:effectLst/>
              </a:rPr>
              <a:t> (1st ed.). Springer. Michener, J. (2022). Health Justice Through the Lens of Power. </a:t>
            </a:r>
            <a:r>
              <a:rPr lang="en-US" sz="1200" i="1" dirty="0">
                <a:effectLst/>
              </a:rPr>
              <a:t>Journal of Law, Medicine &amp; Ethics</a:t>
            </a:r>
            <a:r>
              <a:rPr lang="en-US" sz="1200" dirty="0">
                <a:effectLst/>
              </a:rPr>
              <a:t>, </a:t>
            </a:r>
            <a:r>
              <a:rPr lang="en-US" sz="1200" i="1" dirty="0">
                <a:effectLst/>
              </a:rPr>
              <a:t>50</a:t>
            </a:r>
            <a:r>
              <a:rPr lang="en-US" sz="1200" dirty="0">
                <a:effectLst/>
              </a:rPr>
              <a:t>(4), 656–662. </a:t>
            </a:r>
            <a:r>
              <a:rPr lang="en-US" sz="1200" dirty="0">
                <a:effectLst/>
                <a:hlinkClick r:id="rId4"/>
              </a:rPr>
              <a:t>https://doi.org/10.1017/jme.2023.5</a:t>
            </a:r>
            <a:r>
              <a:rPr lang="en-US" sz="1200" dirty="0">
                <a:effectLst/>
              </a:rPr>
              <a:t> ; </a:t>
            </a:r>
          </a:p>
        </p:txBody>
      </p:sp>
    </p:spTree>
    <p:extLst>
      <p:ext uri="{BB962C8B-B14F-4D97-AF65-F5344CB8AC3E}">
        <p14:creationId xmlns:p14="http://schemas.microsoft.com/office/powerpoint/2010/main" val="218979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A243-A345-EDD2-925E-E705D78FF50C}"/>
              </a:ext>
            </a:extLst>
          </p:cNvPr>
          <p:cNvSpPr>
            <a:spLocks noGrp="1"/>
          </p:cNvSpPr>
          <p:nvPr>
            <p:ph type="title"/>
          </p:nvPr>
        </p:nvSpPr>
        <p:spPr/>
        <p:txBody>
          <a:bodyPr/>
          <a:lstStyle/>
          <a:p>
            <a:r>
              <a:rPr lang="en-US" dirty="0"/>
              <a:t>HUD found Chicago to be in violation of the US Civil Rights Act of 1964 (US HUD 2022)</a:t>
            </a:r>
          </a:p>
        </p:txBody>
      </p:sp>
      <p:sp>
        <p:nvSpPr>
          <p:cNvPr id="3" name="Content Placeholder 2">
            <a:extLst>
              <a:ext uri="{FF2B5EF4-FFF2-40B4-BE49-F238E27FC236}">
                <a16:creationId xmlns:a16="http://schemas.microsoft.com/office/drawing/2014/main" id="{7ADB1B80-9966-E134-6261-EFACE86C9C9B}"/>
              </a:ext>
            </a:extLst>
          </p:cNvPr>
          <p:cNvSpPr>
            <a:spLocks noGrp="1"/>
          </p:cNvSpPr>
          <p:nvPr>
            <p:ph idx="1"/>
          </p:nvPr>
        </p:nvSpPr>
        <p:spPr>
          <a:xfrm>
            <a:off x="838200" y="1825625"/>
            <a:ext cx="10515600" cy="4145684"/>
          </a:xfrm>
        </p:spPr>
        <p:txBody>
          <a:bodyPr/>
          <a:lstStyle/>
          <a:p>
            <a:pPr marL="0" indent="0">
              <a:buNone/>
            </a:pPr>
            <a:r>
              <a:rPr lang="en-US" dirty="0"/>
              <a:t>“In 2016, as the City began engaging with General Iron, the City launched its Industrial Corridor Modernization Initiative to “guide future public and private investments.”...</a:t>
            </a:r>
            <a:r>
              <a:rPr lang="en-US" dirty="0">
                <a:highlight>
                  <a:srgbClr val="FFFF00"/>
                </a:highlight>
              </a:rPr>
              <a:t>the City designated all but three of the Industrial Corridors as “Receiving Corridors,” meaning that in those areas the City would “</a:t>
            </a:r>
            <a:r>
              <a:rPr lang="en-US" dirty="0" err="1">
                <a:highlight>
                  <a:srgbClr val="FFFF00"/>
                </a:highlight>
              </a:rPr>
              <a:t>reinforc</a:t>
            </a:r>
            <a:r>
              <a:rPr lang="en-US" dirty="0">
                <a:highlight>
                  <a:srgbClr val="FFFF00"/>
                </a:highlight>
              </a:rPr>
              <a:t>[e] traditional industrial activities.”...The Industrial Corridors not designated as Receiving Corridors are disproportionately White</a:t>
            </a:r>
            <a:r>
              <a:rPr lang="en-US" dirty="0"/>
              <a:t>...the twenty-three designated as Receiving Corridors are collectively 20% White. By contrast, the three Industrial Corridors not designated as Receiving Corridor are collectively 68% White.”</a:t>
            </a:r>
          </a:p>
        </p:txBody>
      </p:sp>
      <p:sp>
        <p:nvSpPr>
          <p:cNvPr id="4" name="TextBox 3">
            <a:extLst>
              <a:ext uri="{FF2B5EF4-FFF2-40B4-BE49-F238E27FC236}">
                <a16:creationId xmlns:a16="http://schemas.microsoft.com/office/drawing/2014/main" id="{A354E542-623B-CA33-5B42-F97BC9ECD139}"/>
              </a:ext>
            </a:extLst>
          </p:cNvPr>
          <p:cNvSpPr txBox="1"/>
          <p:nvPr/>
        </p:nvSpPr>
        <p:spPr>
          <a:xfrm>
            <a:off x="699655" y="5754211"/>
            <a:ext cx="10515600" cy="1077218"/>
          </a:xfrm>
          <a:prstGeom prst="rect">
            <a:avLst/>
          </a:prstGeom>
          <a:noFill/>
        </p:spPr>
        <p:txBody>
          <a:bodyPr wrap="square" rtlCol="0">
            <a:spAutoFit/>
          </a:bodyPr>
          <a:lstStyle/>
          <a:p>
            <a:r>
              <a:rPr lang="en-US" sz="1600" dirty="0">
                <a:effectLst/>
              </a:rPr>
              <a:t>Source: Gaige, J., &amp; US Department of Housing and Urban Development. (2022, July 19). </a:t>
            </a:r>
            <a:r>
              <a:rPr lang="en-US" sz="1600" i="1" dirty="0">
                <a:effectLst/>
              </a:rPr>
              <a:t>Letter of Findings of Noncompliance with Title VI and Section 109 Southeast Environmental Task Force, et al. V. City of Chicago Case No. 05-20-0419-6/8/9</a:t>
            </a:r>
            <a:r>
              <a:rPr lang="en-US" sz="1600" dirty="0">
                <a:effectLst/>
              </a:rPr>
              <a:t>. </a:t>
            </a:r>
            <a:r>
              <a:rPr lang="en-US" sz="1600" dirty="0">
                <a:effectLst/>
                <a:hlinkClick r:id="rId3"/>
              </a:rPr>
              <a:t>https://www.hud.gov/sites/dfiles/Main/documents/Letter_of_Finding_05-20-0419_City_of_Chicago.pdf</a:t>
            </a:r>
            <a:r>
              <a:rPr lang="en-US" sz="1600" dirty="0">
                <a:effectLst/>
              </a:rPr>
              <a:t> p14</a:t>
            </a:r>
          </a:p>
          <a:p>
            <a:endParaRPr lang="en-US" sz="1600" dirty="0"/>
          </a:p>
        </p:txBody>
      </p:sp>
      <p:sp>
        <p:nvSpPr>
          <p:cNvPr id="5" name="Footer Placeholder 4">
            <a:extLst>
              <a:ext uri="{FF2B5EF4-FFF2-40B4-BE49-F238E27FC236}">
                <a16:creationId xmlns:a16="http://schemas.microsoft.com/office/drawing/2014/main" id="{977B4BB5-17B1-2107-B85C-A7517CF6D525}"/>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369118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6933EC-956A-4B6A-3BBD-89BBFF94DCD8}"/>
              </a:ext>
            </a:extLst>
          </p:cNvPr>
          <p:cNvSpPr>
            <a:spLocks noGrp="1"/>
          </p:cNvSpPr>
          <p:nvPr>
            <p:ph sz="half" idx="2"/>
          </p:nvPr>
        </p:nvSpPr>
        <p:spPr>
          <a:xfrm>
            <a:off x="64439" y="319088"/>
            <a:ext cx="3578413" cy="1465467"/>
          </a:xfrm>
          <a:ln>
            <a:solidFill>
              <a:schemeClr val="accent1"/>
            </a:solidFill>
          </a:ln>
        </p:spPr>
        <p:txBody>
          <a:bodyPr>
            <a:normAutofit fontScale="62500" lnSpcReduction="20000"/>
          </a:bodyPr>
          <a:lstStyle/>
          <a:p>
            <a:pPr marL="0" indent="0">
              <a:buNone/>
            </a:pPr>
            <a:r>
              <a:rPr lang="en-US" i="1" dirty="0"/>
              <a:t>“This is what environmental justice looks like.”</a:t>
            </a:r>
          </a:p>
          <a:p>
            <a:pPr marL="0" indent="0">
              <a:buNone/>
            </a:pPr>
            <a:r>
              <a:rPr lang="en-US" dirty="0"/>
              <a:t>Michael Regan, </a:t>
            </a:r>
            <a:r>
              <a:rPr lang="en-US" sz="2400" dirty="0"/>
              <a:t>Administrator EPA, February 18, 2022</a:t>
            </a:r>
          </a:p>
          <a:p>
            <a:pPr marL="0" indent="0">
              <a:buNone/>
            </a:pPr>
            <a:r>
              <a:rPr lang="en-US" sz="1300" dirty="0">
                <a:effectLst/>
              </a:rPr>
              <a:t>US EPA, O. (2022, February 18). </a:t>
            </a:r>
            <a:r>
              <a:rPr lang="en-US" sz="1300" i="1" dirty="0">
                <a:effectLst/>
              </a:rPr>
              <a:t>Statement from Administrator Regan on RMG Permit Denial by the City of Chicago</a:t>
            </a:r>
            <a:r>
              <a:rPr lang="en-US" sz="1300" dirty="0">
                <a:effectLst/>
              </a:rPr>
              <a:t> [News Release]. </a:t>
            </a:r>
            <a:r>
              <a:rPr lang="en-US" sz="1300" dirty="0">
                <a:effectLst/>
                <a:hlinkClick r:id="rId3"/>
              </a:rPr>
              <a:t>https://www.epa.gov/newsreleases/statement-administrator-regan-rmg-permit-denial-city-chicago</a:t>
            </a:r>
            <a:endParaRPr lang="en-US" sz="1300" dirty="0">
              <a:effectLst/>
            </a:endParaRPr>
          </a:p>
        </p:txBody>
      </p:sp>
      <p:pic>
        <p:nvPicPr>
          <p:cNvPr id="7" name="Google Shape;526;g11853a72cf4_2_95">
            <a:extLst>
              <a:ext uri="{FF2B5EF4-FFF2-40B4-BE49-F238E27FC236}">
                <a16:creationId xmlns:a16="http://schemas.microsoft.com/office/drawing/2014/main" id="{7B8D1C71-6AF4-5E12-DD2C-B32273C48E0B}"/>
              </a:ext>
            </a:extLst>
          </p:cNvPr>
          <p:cNvPicPr preferRelativeResize="0">
            <a:picLocks/>
          </p:cNvPicPr>
          <p:nvPr/>
        </p:nvPicPr>
        <p:blipFill rotWithShape="1">
          <a:blip r:embed="rId4">
            <a:alphaModFix/>
          </a:blip>
          <a:srcRect/>
          <a:stretch/>
        </p:blipFill>
        <p:spPr>
          <a:xfrm>
            <a:off x="64439" y="2669459"/>
            <a:ext cx="4165890" cy="3869454"/>
          </a:xfrm>
          <a:prstGeom prst="rect">
            <a:avLst/>
          </a:prstGeom>
          <a:noFill/>
          <a:ln>
            <a:noFill/>
          </a:ln>
        </p:spPr>
      </p:pic>
      <p:sp>
        <p:nvSpPr>
          <p:cNvPr id="8" name="TextBox 7">
            <a:extLst>
              <a:ext uri="{FF2B5EF4-FFF2-40B4-BE49-F238E27FC236}">
                <a16:creationId xmlns:a16="http://schemas.microsoft.com/office/drawing/2014/main" id="{F7DAB4EB-4B57-66A7-CDE3-99D1D6F2EA55}"/>
              </a:ext>
            </a:extLst>
          </p:cNvPr>
          <p:cNvSpPr txBox="1"/>
          <p:nvPr/>
        </p:nvSpPr>
        <p:spPr>
          <a:xfrm>
            <a:off x="8539895" y="5647442"/>
            <a:ext cx="2763648" cy="461665"/>
          </a:xfrm>
          <a:prstGeom prst="rect">
            <a:avLst/>
          </a:prstGeom>
          <a:noFill/>
        </p:spPr>
        <p:txBody>
          <a:bodyPr wrap="square" rtlCol="0">
            <a:spAutoFit/>
          </a:bodyPr>
          <a:lstStyle/>
          <a:p>
            <a:r>
              <a:rPr lang="en-US" sz="2400" dirty="0"/>
              <a:t>Olga Bautista</a:t>
            </a:r>
            <a:endParaRPr lang="en-US" sz="2000" dirty="0"/>
          </a:p>
        </p:txBody>
      </p:sp>
      <p:sp>
        <p:nvSpPr>
          <p:cNvPr id="9" name="Footer Placeholder 8">
            <a:extLst>
              <a:ext uri="{FF2B5EF4-FFF2-40B4-BE49-F238E27FC236}">
                <a16:creationId xmlns:a16="http://schemas.microsoft.com/office/drawing/2014/main" id="{3346E044-FDCE-D3D9-B7C2-2E2CC929144E}"/>
              </a:ext>
            </a:extLst>
          </p:cNvPr>
          <p:cNvSpPr>
            <a:spLocks noGrp="1"/>
          </p:cNvSpPr>
          <p:nvPr>
            <p:ph type="ftr" sz="quarter" idx="11"/>
          </p:nvPr>
        </p:nvSpPr>
        <p:spPr/>
        <p:txBody>
          <a:bodyPr/>
          <a:lstStyle/>
          <a:p>
            <a:r>
              <a:rPr lang="en-US"/>
              <a:t>IAPHS Annual Meeting 9/12/2024 Jim Bloyd</a:t>
            </a:r>
          </a:p>
        </p:txBody>
      </p:sp>
      <p:sp>
        <p:nvSpPr>
          <p:cNvPr id="10" name="TextBox 9">
            <a:extLst>
              <a:ext uri="{FF2B5EF4-FFF2-40B4-BE49-F238E27FC236}">
                <a16:creationId xmlns:a16="http://schemas.microsoft.com/office/drawing/2014/main" id="{7681D286-B8AF-C04B-2EDD-E9E2B074E3B6}"/>
              </a:ext>
            </a:extLst>
          </p:cNvPr>
          <p:cNvSpPr txBox="1"/>
          <p:nvPr/>
        </p:nvSpPr>
        <p:spPr>
          <a:xfrm>
            <a:off x="4512067" y="627499"/>
            <a:ext cx="3923071" cy="6186309"/>
          </a:xfrm>
          <a:prstGeom prst="rect">
            <a:avLst/>
          </a:prstGeom>
          <a:noFill/>
        </p:spPr>
        <p:txBody>
          <a:bodyPr wrap="square" rtlCol="0">
            <a:spAutoFit/>
          </a:bodyPr>
          <a:lstStyle/>
          <a:p>
            <a:r>
              <a:rPr lang="en-US" sz="2800" i="1" dirty="0">
                <a:effectLst/>
              </a:rPr>
              <a:t>“. . . millionaires and billionaires aren’t used to losing. So I think that they’re feeling it now. That is not enough if you can have organized money, but we have organized people. And in this case, enough organized people to win, to prevent this relocation.” </a:t>
            </a:r>
            <a:endParaRPr lang="en-US" sz="2800" dirty="0"/>
          </a:p>
          <a:p>
            <a:r>
              <a:rPr lang="en-US" sz="1800" dirty="0">
                <a:effectLst/>
              </a:rPr>
              <a:t>— </a:t>
            </a:r>
            <a:r>
              <a:rPr lang="en-US" sz="2400" dirty="0">
                <a:effectLst/>
              </a:rPr>
              <a:t>Olga Bautista</a:t>
            </a:r>
            <a:r>
              <a:rPr lang="en-US" sz="1800" dirty="0">
                <a:effectLst/>
              </a:rPr>
              <a:t>, Organizer, Southeast Environmental Task Force </a:t>
            </a:r>
            <a:endParaRPr lang="en-US" dirty="0"/>
          </a:p>
          <a:p>
            <a:endParaRPr lang="en-US" dirty="0"/>
          </a:p>
        </p:txBody>
      </p:sp>
      <p:pic>
        <p:nvPicPr>
          <p:cNvPr id="14" name="Picture 13">
            <a:extLst>
              <a:ext uri="{FF2B5EF4-FFF2-40B4-BE49-F238E27FC236}">
                <a16:creationId xmlns:a16="http://schemas.microsoft.com/office/drawing/2014/main" id="{20995A04-60C6-2684-11F5-EC5606325FAC}"/>
              </a:ext>
            </a:extLst>
          </p:cNvPr>
          <p:cNvPicPr>
            <a:picLocks noChangeAspect="1"/>
          </p:cNvPicPr>
          <p:nvPr/>
        </p:nvPicPr>
        <p:blipFill>
          <a:blip r:embed="rId5"/>
          <a:stretch>
            <a:fillRect/>
          </a:stretch>
        </p:blipFill>
        <p:spPr>
          <a:xfrm>
            <a:off x="8539895" y="1349544"/>
            <a:ext cx="3220269" cy="4158912"/>
          </a:xfrm>
          <a:prstGeom prst="rect">
            <a:avLst/>
          </a:prstGeom>
        </p:spPr>
      </p:pic>
    </p:spTree>
    <p:extLst>
      <p:ext uri="{BB962C8B-B14F-4D97-AF65-F5344CB8AC3E}">
        <p14:creationId xmlns:p14="http://schemas.microsoft.com/office/powerpoint/2010/main" val="203741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5736-6CD3-5A3C-2C8E-1BDEEC9C2442}"/>
              </a:ext>
            </a:extLst>
          </p:cNvPr>
          <p:cNvSpPr>
            <a:spLocks noGrp="1"/>
          </p:cNvSpPr>
          <p:nvPr>
            <p:ph type="title"/>
          </p:nvPr>
        </p:nvSpPr>
        <p:spPr>
          <a:xfrm>
            <a:off x="644769" y="365125"/>
            <a:ext cx="10709031" cy="1325563"/>
          </a:xfrm>
        </p:spPr>
        <p:txBody>
          <a:bodyPr>
            <a:normAutofit/>
          </a:bodyPr>
          <a:lstStyle/>
          <a:p>
            <a:r>
              <a:rPr lang="en-US" sz="2800" dirty="0"/>
              <a:t>To read in depth interviews of #</a:t>
            </a:r>
            <a:r>
              <a:rPr lang="en-US" sz="2800" dirty="0" err="1"/>
              <a:t>StopGeneralIron</a:t>
            </a:r>
            <a:r>
              <a:rPr lang="en-US" sz="2800" dirty="0"/>
              <a:t> organizers, ask me for a free pdf copy of the chapter in a new EJ text book (Sept ‘24)</a:t>
            </a:r>
          </a:p>
        </p:txBody>
      </p:sp>
      <p:pic>
        <p:nvPicPr>
          <p:cNvPr id="5" name="Content Placeholder 4">
            <a:extLst>
              <a:ext uri="{FF2B5EF4-FFF2-40B4-BE49-F238E27FC236}">
                <a16:creationId xmlns:a16="http://schemas.microsoft.com/office/drawing/2014/main" id="{02DE5B22-21ED-CBCC-D596-15D7C3F24F99}"/>
              </a:ext>
            </a:extLst>
          </p:cNvPr>
          <p:cNvPicPr>
            <a:picLocks noGrp="1" noChangeAspect="1"/>
          </p:cNvPicPr>
          <p:nvPr>
            <p:ph idx="1"/>
          </p:nvPr>
        </p:nvPicPr>
        <p:blipFill>
          <a:blip r:embed="rId2"/>
          <a:stretch>
            <a:fillRect/>
          </a:stretch>
        </p:blipFill>
        <p:spPr>
          <a:xfrm>
            <a:off x="644769" y="1642166"/>
            <a:ext cx="4712677" cy="5228536"/>
          </a:xfrm>
        </p:spPr>
      </p:pic>
      <p:sp>
        <p:nvSpPr>
          <p:cNvPr id="6" name="TextBox 5">
            <a:extLst>
              <a:ext uri="{FF2B5EF4-FFF2-40B4-BE49-F238E27FC236}">
                <a16:creationId xmlns:a16="http://schemas.microsoft.com/office/drawing/2014/main" id="{342C9E9F-90A2-331A-7FCC-C7749211551D}"/>
              </a:ext>
            </a:extLst>
          </p:cNvPr>
          <p:cNvSpPr txBox="1"/>
          <p:nvPr/>
        </p:nvSpPr>
        <p:spPr>
          <a:xfrm>
            <a:off x="5771299" y="5402243"/>
            <a:ext cx="5959956" cy="954107"/>
          </a:xfrm>
          <a:prstGeom prst="rect">
            <a:avLst/>
          </a:prstGeom>
          <a:noFill/>
        </p:spPr>
        <p:txBody>
          <a:bodyPr wrap="square" rtlCol="0">
            <a:spAutoFit/>
          </a:bodyPr>
          <a:lstStyle/>
          <a:p>
            <a:r>
              <a:rPr lang="en-US" sz="1400" dirty="0" err="1"/>
              <a:t>Bloyd</a:t>
            </a:r>
            <a:r>
              <a:rPr lang="en-US" sz="1400" dirty="0"/>
              <a:t>, J. (2024). Organizing for Environmental Health and Justice: Lessons from #</a:t>
            </a:r>
            <a:r>
              <a:rPr lang="en-US" sz="1400" dirty="0" err="1"/>
              <a:t>StopGeneralIron</a:t>
            </a:r>
            <a:r>
              <a:rPr lang="en-US" sz="1400" dirty="0"/>
              <a:t>. In N. Sampson, T. Lindsay, &amp; N. </a:t>
            </a:r>
            <a:r>
              <a:rPr lang="en-US" sz="1400" dirty="0" err="1"/>
              <a:t>DeJarnett</a:t>
            </a:r>
            <a:r>
              <a:rPr lang="en-US" sz="1400" dirty="0"/>
              <a:t> (Eds.) </a:t>
            </a:r>
            <a:r>
              <a:rPr lang="en-US" sz="1400" i="1" dirty="0"/>
              <a:t>Environmental Health: Foundations for Public Health</a:t>
            </a:r>
            <a:r>
              <a:rPr lang="en-US" sz="1400" dirty="0"/>
              <a:t>  (1st ed., pp. 445-469). Springer. </a:t>
            </a:r>
            <a:r>
              <a:rPr lang="en-US" sz="1400" dirty="0">
                <a:hlinkClick r:id="rId3"/>
              </a:rPr>
              <a:t>https://connect.springerpub.com/content/book/978-0-8261-8353-8</a:t>
            </a:r>
            <a:endParaRPr lang="en-US" sz="1400" dirty="0"/>
          </a:p>
        </p:txBody>
      </p:sp>
      <p:sp>
        <p:nvSpPr>
          <p:cNvPr id="7" name="Footer Placeholder 6">
            <a:extLst>
              <a:ext uri="{FF2B5EF4-FFF2-40B4-BE49-F238E27FC236}">
                <a16:creationId xmlns:a16="http://schemas.microsoft.com/office/drawing/2014/main" id="{9C8C9E8A-7383-242B-3A7A-D94181B4C01C}"/>
              </a:ext>
            </a:extLst>
          </p:cNvPr>
          <p:cNvSpPr>
            <a:spLocks noGrp="1"/>
          </p:cNvSpPr>
          <p:nvPr>
            <p:ph type="ftr" sz="quarter" idx="11"/>
          </p:nvPr>
        </p:nvSpPr>
        <p:spPr/>
        <p:txBody>
          <a:bodyPr/>
          <a:lstStyle/>
          <a:p>
            <a:r>
              <a:rPr lang="en-US"/>
              <a:t>IAPHS Annual Meeting 9/12/2024 Jim Bloyd</a:t>
            </a:r>
          </a:p>
        </p:txBody>
      </p:sp>
      <p:sp>
        <p:nvSpPr>
          <p:cNvPr id="8" name="TextBox 7">
            <a:extLst>
              <a:ext uri="{FF2B5EF4-FFF2-40B4-BE49-F238E27FC236}">
                <a16:creationId xmlns:a16="http://schemas.microsoft.com/office/drawing/2014/main" id="{DC3D9272-346E-90B3-FAF1-F970548ED031}"/>
              </a:ext>
            </a:extLst>
          </p:cNvPr>
          <p:cNvSpPr txBox="1"/>
          <p:nvPr/>
        </p:nvSpPr>
        <p:spPr>
          <a:xfrm>
            <a:off x="5589639" y="1932039"/>
            <a:ext cx="6268064" cy="3416320"/>
          </a:xfrm>
          <a:prstGeom prst="rect">
            <a:avLst/>
          </a:prstGeom>
          <a:noFill/>
        </p:spPr>
        <p:txBody>
          <a:bodyPr wrap="square" rtlCol="0">
            <a:spAutoFit/>
          </a:bodyPr>
          <a:lstStyle/>
          <a:p>
            <a:pPr marL="0" indent="0">
              <a:lnSpc>
                <a:spcPct val="100000"/>
              </a:lnSpc>
              <a:buNone/>
            </a:pPr>
            <a:r>
              <a:rPr lang="en-US" sz="2400" dirty="0"/>
              <a:t>Jim </a:t>
            </a:r>
            <a:r>
              <a:rPr lang="en-US" sz="2400" dirty="0" err="1"/>
              <a:t>Bloyd</a:t>
            </a:r>
            <a:r>
              <a:rPr lang="en-US" sz="2400" dirty="0"/>
              <a:t>, DrPH MPH he/him</a:t>
            </a:r>
          </a:p>
          <a:p>
            <a:pPr marL="0" indent="0">
              <a:lnSpc>
                <a:spcPct val="100000"/>
              </a:lnSpc>
              <a:buNone/>
            </a:pPr>
            <a:endParaRPr lang="en-US" sz="2400" dirty="0"/>
          </a:p>
          <a:p>
            <a:pPr marL="342900" indent="-342900">
              <a:buFont typeface="Arial" panose="020B0604020202020204" pitchFamily="34" charset="0"/>
              <a:buChar char="•"/>
            </a:pPr>
            <a:r>
              <a:rPr lang="en-US" sz="2400" dirty="0" err="1"/>
              <a:t>JimBloyd@gmail.com</a:t>
            </a:r>
            <a:endParaRPr lang="en-US" sz="2400" dirty="0"/>
          </a:p>
          <a:p>
            <a:pPr marL="342900" indent="-342900">
              <a:lnSpc>
                <a:spcPct val="100000"/>
              </a:lnSpc>
              <a:buFont typeface="Arial" panose="020B0604020202020204" pitchFamily="34" charset="0"/>
              <a:buChar char="•"/>
            </a:pPr>
            <a:r>
              <a:rPr lang="en-US" sz="2400" dirty="0"/>
              <a:t>Leadership Team, </a:t>
            </a:r>
            <a:r>
              <a:rPr lang="en-US" sz="2400" b="1" dirty="0"/>
              <a:t>Collaborative for Health Equity Cook County </a:t>
            </a:r>
            <a:r>
              <a:rPr lang="en-US" sz="2400" dirty="0"/>
              <a:t>(</a:t>
            </a:r>
            <a:r>
              <a:rPr lang="en-US" sz="2400" dirty="0" err="1"/>
              <a:t>CHECookCounty.org</a:t>
            </a:r>
            <a:r>
              <a:rPr lang="en-US" sz="2400" dirty="0"/>
              <a:t>)</a:t>
            </a:r>
          </a:p>
          <a:p>
            <a:pPr marL="342900" indent="-342900">
              <a:lnSpc>
                <a:spcPct val="100000"/>
              </a:lnSpc>
              <a:buFont typeface="Arial" panose="020B0604020202020204" pitchFamily="34" charset="0"/>
              <a:buChar char="•"/>
            </a:pPr>
            <a:r>
              <a:rPr lang="en-US" sz="2400" dirty="0"/>
              <a:t>Regional Health Officer (Ret.), Cook County Department of Public Health; Former instructor, University of Illinois at Chicago School of Public Health</a:t>
            </a:r>
          </a:p>
        </p:txBody>
      </p:sp>
      <p:pic>
        <p:nvPicPr>
          <p:cNvPr id="9" name="Picture 8">
            <a:extLst>
              <a:ext uri="{FF2B5EF4-FFF2-40B4-BE49-F238E27FC236}">
                <a16:creationId xmlns:a16="http://schemas.microsoft.com/office/drawing/2014/main" id="{844C6EA9-3E64-D20E-1B36-BE00C8CAF46F}"/>
              </a:ext>
            </a:extLst>
          </p:cNvPr>
          <p:cNvPicPr>
            <a:picLocks noChangeAspect="1"/>
          </p:cNvPicPr>
          <p:nvPr/>
        </p:nvPicPr>
        <p:blipFill>
          <a:blip r:embed="rId4"/>
          <a:stretch>
            <a:fillRect/>
          </a:stretch>
        </p:blipFill>
        <p:spPr>
          <a:xfrm>
            <a:off x="9811896" y="1143756"/>
            <a:ext cx="1919359" cy="1919359"/>
          </a:xfrm>
          <a:prstGeom prst="rect">
            <a:avLst/>
          </a:prstGeom>
        </p:spPr>
      </p:pic>
    </p:spTree>
    <p:extLst>
      <p:ext uri="{BB962C8B-B14F-4D97-AF65-F5344CB8AC3E}">
        <p14:creationId xmlns:p14="http://schemas.microsoft.com/office/powerpoint/2010/main" val="44319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9282-D658-D64B-76FA-8CFBA0C5775B}"/>
              </a:ext>
            </a:extLst>
          </p:cNvPr>
          <p:cNvSpPr>
            <a:spLocks noGrp="1"/>
          </p:cNvSpPr>
          <p:nvPr>
            <p:ph type="title"/>
          </p:nvPr>
        </p:nvSpPr>
        <p:spPr>
          <a:xfrm>
            <a:off x="201881" y="102365"/>
            <a:ext cx="11450354" cy="1325563"/>
          </a:xfrm>
        </p:spPr>
        <p:txBody>
          <a:bodyPr/>
          <a:lstStyle/>
          <a:p>
            <a:r>
              <a:rPr lang="en-US" dirty="0"/>
              <a:t>Demanding #</a:t>
            </a:r>
            <a:r>
              <a:rPr lang="en-US" dirty="0" err="1"/>
              <a:t>DenyThePermit</a:t>
            </a:r>
            <a:r>
              <a:rPr lang="en-US" dirty="0"/>
              <a:t> #</a:t>
            </a:r>
            <a:r>
              <a:rPr lang="en-US" dirty="0" err="1"/>
              <a:t>StopGeneralIron</a:t>
            </a:r>
            <a:r>
              <a:rPr lang="en-US" dirty="0"/>
              <a:t>:</a:t>
            </a:r>
          </a:p>
        </p:txBody>
      </p:sp>
      <p:pic>
        <p:nvPicPr>
          <p:cNvPr id="7" name="Content Placeholder 6">
            <a:extLst>
              <a:ext uri="{FF2B5EF4-FFF2-40B4-BE49-F238E27FC236}">
                <a16:creationId xmlns:a16="http://schemas.microsoft.com/office/drawing/2014/main" id="{518C69BB-A630-4A98-444B-49E8606C010A}"/>
              </a:ext>
            </a:extLst>
          </p:cNvPr>
          <p:cNvPicPr>
            <a:picLocks noGrp="1" noChangeAspect="1"/>
          </p:cNvPicPr>
          <p:nvPr>
            <p:ph sz="half" idx="1"/>
          </p:nvPr>
        </p:nvPicPr>
        <p:blipFill>
          <a:blip r:embed="rId3"/>
          <a:stretch>
            <a:fillRect/>
          </a:stretch>
        </p:blipFill>
        <p:spPr>
          <a:xfrm>
            <a:off x="313312" y="2971747"/>
            <a:ext cx="2145679" cy="860597"/>
          </a:xfrm>
        </p:spPr>
      </p:pic>
      <p:pic>
        <p:nvPicPr>
          <p:cNvPr id="9" name="Content Placeholder 8">
            <a:extLst>
              <a:ext uri="{FF2B5EF4-FFF2-40B4-BE49-F238E27FC236}">
                <a16:creationId xmlns:a16="http://schemas.microsoft.com/office/drawing/2014/main" id="{3023C14B-0433-3AF6-DFC5-1A4C007A23FD}"/>
              </a:ext>
            </a:extLst>
          </p:cNvPr>
          <p:cNvPicPr>
            <a:picLocks noGrp="1" noChangeAspect="1"/>
          </p:cNvPicPr>
          <p:nvPr>
            <p:ph sz="half" idx="2"/>
          </p:nvPr>
        </p:nvPicPr>
        <p:blipFill>
          <a:blip r:embed="rId4"/>
          <a:stretch>
            <a:fillRect/>
          </a:stretch>
        </p:blipFill>
        <p:spPr>
          <a:xfrm>
            <a:off x="8081295" y="2505780"/>
            <a:ext cx="3464856" cy="360073"/>
          </a:xfrm>
        </p:spPr>
      </p:pic>
      <p:pic>
        <p:nvPicPr>
          <p:cNvPr id="11" name="Picture 10">
            <a:extLst>
              <a:ext uri="{FF2B5EF4-FFF2-40B4-BE49-F238E27FC236}">
                <a16:creationId xmlns:a16="http://schemas.microsoft.com/office/drawing/2014/main" id="{1C1BAA64-71FA-D19E-3913-E97DBE55242C}"/>
              </a:ext>
            </a:extLst>
          </p:cNvPr>
          <p:cNvPicPr>
            <a:picLocks noChangeAspect="1"/>
          </p:cNvPicPr>
          <p:nvPr/>
        </p:nvPicPr>
        <p:blipFill>
          <a:blip r:embed="rId5"/>
          <a:stretch>
            <a:fillRect/>
          </a:stretch>
        </p:blipFill>
        <p:spPr>
          <a:xfrm>
            <a:off x="4514024" y="2865853"/>
            <a:ext cx="1538324" cy="1167132"/>
          </a:xfrm>
          <a:prstGeom prst="rect">
            <a:avLst/>
          </a:prstGeom>
        </p:spPr>
      </p:pic>
      <p:pic>
        <p:nvPicPr>
          <p:cNvPr id="13" name="Picture 12">
            <a:extLst>
              <a:ext uri="{FF2B5EF4-FFF2-40B4-BE49-F238E27FC236}">
                <a16:creationId xmlns:a16="http://schemas.microsoft.com/office/drawing/2014/main" id="{23771DAC-0EEC-1034-AAF9-7D436BC660E9}"/>
              </a:ext>
            </a:extLst>
          </p:cNvPr>
          <p:cNvPicPr>
            <a:picLocks noChangeAspect="1"/>
          </p:cNvPicPr>
          <p:nvPr/>
        </p:nvPicPr>
        <p:blipFill>
          <a:blip r:embed="rId6"/>
          <a:stretch>
            <a:fillRect/>
          </a:stretch>
        </p:blipFill>
        <p:spPr>
          <a:xfrm>
            <a:off x="6181166" y="2905297"/>
            <a:ext cx="1275441" cy="1240208"/>
          </a:xfrm>
          <a:prstGeom prst="rect">
            <a:avLst/>
          </a:prstGeom>
        </p:spPr>
      </p:pic>
      <p:pic>
        <p:nvPicPr>
          <p:cNvPr id="15" name="Picture 14">
            <a:extLst>
              <a:ext uri="{FF2B5EF4-FFF2-40B4-BE49-F238E27FC236}">
                <a16:creationId xmlns:a16="http://schemas.microsoft.com/office/drawing/2014/main" id="{063F166C-15E4-DA00-78BB-5FBE57A33243}"/>
              </a:ext>
            </a:extLst>
          </p:cNvPr>
          <p:cNvPicPr>
            <a:picLocks noChangeAspect="1"/>
          </p:cNvPicPr>
          <p:nvPr/>
        </p:nvPicPr>
        <p:blipFill>
          <a:blip r:embed="rId7"/>
          <a:stretch>
            <a:fillRect/>
          </a:stretch>
        </p:blipFill>
        <p:spPr>
          <a:xfrm>
            <a:off x="7541258" y="2956375"/>
            <a:ext cx="1760762" cy="1302338"/>
          </a:xfrm>
          <a:prstGeom prst="rect">
            <a:avLst/>
          </a:prstGeom>
        </p:spPr>
      </p:pic>
      <p:pic>
        <p:nvPicPr>
          <p:cNvPr id="17" name="Picture 16">
            <a:extLst>
              <a:ext uri="{FF2B5EF4-FFF2-40B4-BE49-F238E27FC236}">
                <a16:creationId xmlns:a16="http://schemas.microsoft.com/office/drawing/2014/main" id="{71996E6A-D9F0-2F54-5DE9-10B9A81FBDE5}"/>
              </a:ext>
            </a:extLst>
          </p:cNvPr>
          <p:cNvPicPr>
            <a:picLocks noChangeAspect="1"/>
          </p:cNvPicPr>
          <p:nvPr/>
        </p:nvPicPr>
        <p:blipFill>
          <a:blip r:embed="rId8"/>
          <a:stretch>
            <a:fillRect/>
          </a:stretch>
        </p:blipFill>
        <p:spPr>
          <a:xfrm>
            <a:off x="2430362" y="3786924"/>
            <a:ext cx="1567177" cy="1164499"/>
          </a:xfrm>
          <a:prstGeom prst="rect">
            <a:avLst/>
          </a:prstGeom>
        </p:spPr>
      </p:pic>
      <p:pic>
        <p:nvPicPr>
          <p:cNvPr id="19" name="Picture 18">
            <a:extLst>
              <a:ext uri="{FF2B5EF4-FFF2-40B4-BE49-F238E27FC236}">
                <a16:creationId xmlns:a16="http://schemas.microsoft.com/office/drawing/2014/main" id="{12C3FC9D-688D-EEA7-A147-F33E8813719B}"/>
              </a:ext>
            </a:extLst>
          </p:cNvPr>
          <p:cNvPicPr>
            <a:picLocks noChangeAspect="1"/>
          </p:cNvPicPr>
          <p:nvPr/>
        </p:nvPicPr>
        <p:blipFill>
          <a:blip r:embed="rId9"/>
          <a:stretch>
            <a:fillRect/>
          </a:stretch>
        </p:blipFill>
        <p:spPr>
          <a:xfrm>
            <a:off x="6249693" y="1387230"/>
            <a:ext cx="2583131" cy="1077854"/>
          </a:xfrm>
          <a:prstGeom prst="rect">
            <a:avLst/>
          </a:prstGeom>
        </p:spPr>
      </p:pic>
      <p:pic>
        <p:nvPicPr>
          <p:cNvPr id="21" name="Picture 20">
            <a:extLst>
              <a:ext uri="{FF2B5EF4-FFF2-40B4-BE49-F238E27FC236}">
                <a16:creationId xmlns:a16="http://schemas.microsoft.com/office/drawing/2014/main" id="{705D4229-9C4A-A4A8-10E1-D15609581437}"/>
              </a:ext>
            </a:extLst>
          </p:cNvPr>
          <p:cNvPicPr>
            <a:picLocks noChangeAspect="1"/>
          </p:cNvPicPr>
          <p:nvPr/>
        </p:nvPicPr>
        <p:blipFill>
          <a:blip r:embed="rId10"/>
          <a:stretch>
            <a:fillRect/>
          </a:stretch>
        </p:blipFill>
        <p:spPr>
          <a:xfrm>
            <a:off x="8897722" y="1231802"/>
            <a:ext cx="2754513" cy="1077853"/>
          </a:xfrm>
          <a:prstGeom prst="rect">
            <a:avLst/>
          </a:prstGeom>
        </p:spPr>
      </p:pic>
      <p:pic>
        <p:nvPicPr>
          <p:cNvPr id="23" name="Picture 22">
            <a:extLst>
              <a:ext uri="{FF2B5EF4-FFF2-40B4-BE49-F238E27FC236}">
                <a16:creationId xmlns:a16="http://schemas.microsoft.com/office/drawing/2014/main" id="{8C8F34F0-576A-C3AF-4A78-6E7246EFA162}"/>
              </a:ext>
            </a:extLst>
          </p:cNvPr>
          <p:cNvPicPr>
            <a:picLocks noChangeAspect="1"/>
          </p:cNvPicPr>
          <p:nvPr/>
        </p:nvPicPr>
        <p:blipFill>
          <a:blip r:embed="rId11"/>
          <a:stretch>
            <a:fillRect/>
          </a:stretch>
        </p:blipFill>
        <p:spPr>
          <a:xfrm>
            <a:off x="645849" y="1583826"/>
            <a:ext cx="2382539" cy="1164499"/>
          </a:xfrm>
          <a:prstGeom prst="rect">
            <a:avLst/>
          </a:prstGeom>
        </p:spPr>
      </p:pic>
      <p:pic>
        <p:nvPicPr>
          <p:cNvPr id="25" name="Picture 24">
            <a:extLst>
              <a:ext uri="{FF2B5EF4-FFF2-40B4-BE49-F238E27FC236}">
                <a16:creationId xmlns:a16="http://schemas.microsoft.com/office/drawing/2014/main" id="{8A802B01-F523-BD07-E4F4-18898337B1A6}"/>
              </a:ext>
            </a:extLst>
          </p:cNvPr>
          <p:cNvPicPr>
            <a:picLocks noChangeAspect="1"/>
          </p:cNvPicPr>
          <p:nvPr/>
        </p:nvPicPr>
        <p:blipFill>
          <a:blip r:embed="rId12"/>
          <a:stretch>
            <a:fillRect/>
          </a:stretch>
        </p:blipFill>
        <p:spPr>
          <a:xfrm>
            <a:off x="2980669" y="1459080"/>
            <a:ext cx="2973216" cy="955328"/>
          </a:xfrm>
          <a:prstGeom prst="rect">
            <a:avLst/>
          </a:prstGeom>
        </p:spPr>
      </p:pic>
      <p:sp>
        <p:nvSpPr>
          <p:cNvPr id="28" name="TextBox 27">
            <a:extLst>
              <a:ext uri="{FF2B5EF4-FFF2-40B4-BE49-F238E27FC236}">
                <a16:creationId xmlns:a16="http://schemas.microsoft.com/office/drawing/2014/main" id="{53818DA6-0640-660F-63B3-14CE47666AC7}"/>
              </a:ext>
            </a:extLst>
          </p:cNvPr>
          <p:cNvSpPr txBox="1"/>
          <p:nvPr/>
        </p:nvSpPr>
        <p:spPr>
          <a:xfrm>
            <a:off x="9516173" y="2940626"/>
            <a:ext cx="2325535" cy="1077218"/>
          </a:xfrm>
          <a:prstGeom prst="rect">
            <a:avLst/>
          </a:prstGeom>
          <a:noFill/>
        </p:spPr>
        <p:txBody>
          <a:bodyPr wrap="square" rtlCol="0">
            <a:spAutoFit/>
          </a:bodyPr>
          <a:lstStyle/>
          <a:p>
            <a:r>
              <a:rPr lang="en-US" sz="1600" dirty="0">
                <a:latin typeface="American Typewriter" panose="02090604020004020304" pitchFamily="18" charset="77"/>
              </a:rPr>
              <a:t>Southeast Side Educators for Environmental Justice</a:t>
            </a:r>
          </a:p>
        </p:txBody>
      </p:sp>
      <p:pic>
        <p:nvPicPr>
          <p:cNvPr id="30" name="Picture 29">
            <a:extLst>
              <a:ext uri="{FF2B5EF4-FFF2-40B4-BE49-F238E27FC236}">
                <a16:creationId xmlns:a16="http://schemas.microsoft.com/office/drawing/2014/main" id="{68D9DB75-DD77-1EB9-C8E9-333BD4035F01}"/>
              </a:ext>
            </a:extLst>
          </p:cNvPr>
          <p:cNvPicPr>
            <a:picLocks noChangeAspect="1"/>
          </p:cNvPicPr>
          <p:nvPr/>
        </p:nvPicPr>
        <p:blipFill>
          <a:blip r:embed="rId13"/>
          <a:stretch>
            <a:fillRect/>
          </a:stretch>
        </p:blipFill>
        <p:spPr>
          <a:xfrm>
            <a:off x="6119172" y="5863446"/>
            <a:ext cx="3397001" cy="635803"/>
          </a:xfrm>
          <a:prstGeom prst="rect">
            <a:avLst/>
          </a:prstGeom>
        </p:spPr>
      </p:pic>
      <p:pic>
        <p:nvPicPr>
          <p:cNvPr id="32" name="Picture 31">
            <a:extLst>
              <a:ext uri="{FF2B5EF4-FFF2-40B4-BE49-F238E27FC236}">
                <a16:creationId xmlns:a16="http://schemas.microsoft.com/office/drawing/2014/main" id="{BC26206C-F58B-8079-0B9F-BE3ABDA614DD}"/>
              </a:ext>
            </a:extLst>
          </p:cNvPr>
          <p:cNvPicPr>
            <a:picLocks noChangeAspect="1"/>
          </p:cNvPicPr>
          <p:nvPr/>
        </p:nvPicPr>
        <p:blipFill>
          <a:blip r:embed="rId14"/>
          <a:stretch>
            <a:fillRect/>
          </a:stretch>
        </p:blipFill>
        <p:spPr>
          <a:xfrm>
            <a:off x="2038555" y="5990022"/>
            <a:ext cx="2851995" cy="520664"/>
          </a:xfrm>
          <a:prstGeom prst="rect">
            <a:avLst/>
          </a:prstGeom>
        </p:spPr>
      </p:pic>
      <p:pic>
        <p:nvPicPr>
          <p:cNvPr id="34" name="Picture 33">
            <a:extLst>
              <a:ext uri="{FF2B5EF4-FFF2-40B4-BE49-F238E27FC236}">
                <a16:creationId xmlns:a16="http://schemas.microsoft.com/office/drawing/2014/main" id="{AAA9C60C-FF43-0C75-F1A6-6DE065010BF1}"/>
              </a:ext>
            </a:extLst>
          </p:cNvPr>
          <p:cNvPicPr>
            <a:picLocks noChangeAspect="1"/>
          </p:cNvPicPr>
          <p:nvPr/>
        </p:nvPicPr>
        <p:blipFill>
          <a:blip r:embed="rId15"/>
          <a:stretch>
            <a:fillRect/>
          </a:stretch>
        </p:blipFill>
        <p:spPr>
          <a:xfrm>
            <a:off x="8650955" y="4967975"/>
            <a:ext cx="2325535" cy="539856"/>
          </a:xfrm>
          <a:prstGeom prst="rect">
            <a:avLst/>
          </a:prstGeom>
        </p:spPr>
      </p:pic>
      <p:pic>
        <p:nvPicPr>
          <p:cNvPr id="38" name="Picture 37">
            <a:extLst>
              <a:ext uri="{FF2B5EF4-FFF2-40B4-BE49-F238E27FC236}">
                <a16:creationId xmlns:a16="http://schemas.microsoft.com/office/drawing/2014/main" id="{2A6EC4BE-70E7-3211-FBA9-9E4B2D14CF3C}"/>
              </a:ext>
            </a:extLst>
          </p:cNvPr>
          <p:cNvPicPr>
            <a:picLocks noChangeAspect="1"/>
          </p:cNvPicPr>
          <p:nvPr/>
        </p:nvPicPr>
        <p:blipFill>
          <a:blip r:embed="rId16"/>
          <a:stretch>
            <a:fillRect/>
          </a:stretch>
        </p:blipFill>
        <p:spPr>
          <a:xfrm>
            <a:off x="2733387" y="4926794"/>
            <a:ext cx="2564603" cy="878051"/>
          </a:xfrm>
          <a:prstGeom prst="rect">
            <a:avLst/>
          </a:prstGeom>
        </p:spPr>
      </p:pic>
      <p:pic>
        <p:nvPicPr>
          <p:cNvPr id="40" name="Picture 39">
            <a:extLst>
              <a:ext uri="{FF2B5EF4-FFF2-40B4-BE49-F238E27FC236}">
                <a16:creationId xmlns:a16="http://schemas.microsoft.com/office/drawing/2014/main" id="{C6566B20-F99F-9F9A-5D4A-1B46B83B068F}"/>
              </a:ext>
            </a:extLst>
          </p:cNvPr>
          <p:cNvPicPr>
            <a:picLocks noChangeAspect="1"/>
          </p:cNvPicPr>
          <p:nvPr/>
        </p:nvPicPr>
        <p:blipFill>
          <a:blip r:embed="rId17"/>
          <a:stretch>
            <a:fillRect/>
          </a:stretch>
        </p:blipFill>
        <p:spPr>
          <a:xfrm>
            <a:off x="5422971" y="4800679"/>
            <a:ext cx="2658324" cy="874449"/>
          </a:xfrm>
          <a:prstGeom prst="rect">
            <a:avLst/>
          </a:prstGeom>
        </p:spPr>
      </p:pic>
      <p:pic>
        <p:nvPicPr>
          <p:cNvPr id="42" name="Picture 41">
            <a:extLst>
              <a:ext uri="{FF2B5EF4-FFF2-40B4-BE49-F238E27FC236}">
                <a16:creationId xmlns:a16="http://schemas.microsoft.com/office/drawing/2014/main" id="{7C658F74-C0BD-137E-2937-9EF5985E05AF}"/>
              </a:ext>
            </a:extLst>
          </p:cNvPr>
          <p:cNvPicPr>
            <a:picLocks noChangeAspect="1"/>
          </p:cNvPicPr>
          <p:nvPr/>
        </p:nvPicPr>
        <p:blipFill>
          <a:blip r:embed="rId18"/>
          <a:stretch>
            <a:fillRect/>
          </a:stretch>
        </p:blipFill>
        <p:spPr>
          <a:xfrm>
            <a:off x="916278" y="3838046"/>
            <a:ext cx="1167350" cy="1198070"/>
          </a:xfrm>
          <a:prstGeom prst="rect">
            <a:avLst/>
          </a:prstGeom>
        </p:spPr>
      </p:pic>
      <p:pic>
        <p:nvPicPr>
          <p:cNvPr id="44" name="Picture 43">
            <a:extLst>
              <a:ext uri="{FF2B5EF4-FFF2-40B4-BE49-F238E27FC236}">
                <a16:creationId xmlns:a16="http://schemas.microsoft.com/office/drawing/2014/main" id="{FE61D7A9-0B2D-1565-37B5-77AD169BAFFD}"/>
              </a:ext>
            </a:extLst>
          </p:cNvPr>
          <p:cNvPicPr>
            <a:picLocks noChangeAspect="1"/>
          </p:cNvPicPr>
          <p:nvPr/>
        </p:nvPicPr>
        <p:blipFill>
          <a:blip r:embed="rId19"/>
          <a:stretch>
            <a:fillRect/>
          </a:stretch>
        </p:blipFill>
        <p:spPr>
          <a:xfrm>
            <a:off x="2431996" y="2883661"/>
            <a:ext cx="2286000" cy="711200"/>
          </a:xfrm>
          <a:prstGeom prst="rect">
            <a:avLst/>
          </a:prstGeom>
        </p:spPr>
      </p:pic>
      <p:sp>
        <p:nvSpPr>
          <p:cNvPr id="45" name="TextBox 44">
            <a:extLst>
              <a:ext uri="{FF2B5EF4-FFF2-40B4-BE49-F238E27FC236}">
                <a16:creationId xmlns:a16="http://schemas.microsoft.com/office/drawing/2014/main" id="{7CEE2DE4-F692-A59B-AAEB-3115D6148DA8}"/>
              </a:ext>
            </a:extLst>
          </p:cNvPr>
          <p:cNvSpPr txBox="1"/>
          <p:nvPr/>
        </p:nvSpPr>
        <p:spPr>
          <a:xfrm>
            <a:off x="201881" y="5863446"/>
            <a:ext cx="1128155" cy="369332"/>
          </a:xfrm>
          <a:prstGeom prst="rect">
            <a:avLst/>
          </a:prstGeom>
          <a:noFill/>
        </p:spPr>
        <p:txBody>
          <a:bodyPr wrap="square" rtlCol="0">
            <a:spAutoFit/>
          </a:bodyPr>
          <a:lstStyle/>
          <a:p>
            <a:r>
              <a:rPr lang="en-US" dirty="0"/>
              <a:t>Partial list</a:t>
            </a:r>
          </a:p>
        </p:txBody>
      </p:sp>
      <mc:AlternateContent xmlns:mc="http://schemas.openxmlformats.org/markup-compatibility/2006" xmlns:p14="http://schemas.microsoft.com/office/powerpoint/2010/main">
        <mc:Choice Requires="p14">
          <p:contentPart p14:bwMode="auto" r:id="rId20">
            <p14:nvContentPartPr>
              <p14:cNvPr id="3" name="Ink 2">
                <a:extLst>
                  <a:ext uri="{FF2B5EF4-FFF2-40B4-BE49-F238E27FC236}">
                    <a16:creationId xmlns:a16="http://schemas.microsoft.com/office/drawing/2014/main" id="{BDCDD27C-FC07-5845-F866-ED857EF163A3}"/>
                  </a:ext>
                </a:extLst>
              </p14:cNvPr>
              <p14:cNvContentPartPr/>
              <p14:nvPr/>
            </p14:nvContentPartPr>
            <p14:xfrm>
              <a:off x="-39471" y="1067409"/>
              <a:ext cx="11841840" cy="4867200"/>
            </p14:xfrm>
          </p:contentPart>
        </mc:Choice>
        <mc:Fallback xmlns="">
          <p:pic>
            <p:nvPicPr>
              <p:cNvPr id="3" name="Ink 2">
                <a:extLst>
                  <a:ext uri="{FF2B5EF4-FFF2-40B4-BE49-F238E27FC236}">
                    <a16:creationId xmlns:a16="http://schemas.microsoft.com/office/drawing/2014/main" id="{BDCDD27C-FC07-5845-F866-ED857EF163A3}"/>
                  </a:ext>
                </a:extLst>
              </p:cNvPr>
              <p:cNvPicPr/>
              <p:nvPr/>
            </p:nvPicPr>
            <p:blipFill>
              <a:blip r:embed="rId21"/>
              <a:stretch>
                <a:fillRect/>
              </a:stretch>
            </p:blipFill>
            <p:spPr>
              <a:xfrm>
                <a:off x="-48111" y="1058409"/>
                <a:ext cx="11859480" cy="4884840"/>
              </a:xfrm>
              <a:prstGeom prst="rect">
                <a:avLst/>
              </a:prstGeom>
            </p:spPr>
          </p:pic>
        </mc:Fallback>
      </mc:AlternateContent>
      <p:sp>
        <p:nvSpPr>
          <p:cNvPr id="4" name="TextBox 3">
            <a:extLst>
              <a:ext uri="{FF2B5EF4-FFF2-40B4-BE49-F238E27FC236}">
                <a16:creationId xmlns:a16="http://schemas.microsoft.com/office/drawing/2014/main" id="{CDA4841C-B6C5-1074-17CF-9BB46961F20C}"/>
              </a:ext>
            </a:extLst>
          </p:cNvPr>
          <p:cNvSpPr txBox="1"/>
          <p:nvPr/>
        </p:nvSpPr>
        <p:spPr>
          <a:xfrm rot="293856">
            <a:off x="5577723" y="46856"/>
            <a:ext cx="2713651" cy="461665"/>
          </a:xfrm>
          <a:prstGeom prst="rect">
            <a:avLst/>
          </a:prstGeom>
          <a:noFill/>
        </p:spPr>
        <p:txBody>
          <a:bodyPr wrap="square" rtlCol="0">
            <a:spAutoFit/>
          </a:bodyPr>
          <a:lstStyle/>
          <a:p>
            <a:r>
              <a:rPr lang="en-US" sz="2400" b="1" dirty="0">
                <a:solidFill>
                  <a:srgbClr val="FF0000"/>
                </a:solidFill>
              </a:rPr>
              <a:t>WHO IS THE ‘WE’ ?</a:t>
            </a:r>
          </a:p>
        </p:txBody>
      </p:sp>
      <p:sp>
        <p:nvSpPr>
          <p:cNvPr id="5" name="Footer Placeholder 4">
            <a:extLst>
              <a:ext uri="{FF2B5EF4-FFF2-40B4-BE49-F238E27FC236}">
                <a16:creationId xmlns:a16="http://schemas.microsoft.com/office/drawing/2014/main" id="{D7524791-7D59-D76C-169F-69CE37B635EC}"/>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310008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3"/>
          <p:cNvPicPr preferRelativeResize="0"/>
          <p:nvPr/>
        </p:nvPicPr>
        <p:blipFill rotWithShape="1">
          <a:blip r:embed="rId3">
            <a:alphaModFix/>
          </a:blip>
          <a:srcRect/>
          <a:stretch/>
        </p:blipFill>
        <p:spPr>
          <a:xfrm>
            <a:off x="6872287" y="0"/>
            <a:ext cx="5319713" cy="6858000"/>
          </a:xfrm>
          <a:prstGeom prst="rect">
            <a:avLst/>
          </a:prstGeom>
          <a:noFill/>
          <a:ln>
            <a:noFill/>
          </a:ln>
        </p:spPr>
      </p:pic>
      <p:pic>
        <p:nvPicPr>
          <p:cNvPr id="718" name="Google Shape;718;p3" descr="Text&#10;&#10;Description automatically generated with medium confidence"/>
          <p:cNvPicPr preferRelativeResize="0">
            <a:picLocks noGrp="1"/>
          </p:cNvPicPr>
          <p:nvPr>
            <p:ph type="body" idx="1"/>
          </p:nvPr>
        </p:nvPicPr>
        <p:blipFill rotWithShape="1">
          <a:blip r:embed="rId4">
            <a:alphaModFix/>
          </a:blip>
          <a:srcRect/>
          <a:stretch/>
        </p:blipFill>
        <p:spPr>
          <a:xfrm>
            <a:off x="210979" y="0"/>
            <a:ext cx="3350659" cy="4351338"/>
          </a:xfrm>
          <a:prstGeom prst="rect">
            <a:avLst/>
          </a:prstGeom>
          <a:noFill/>
          <a:ln>
            <a:noFill/>
          </a:ln>
        </p:spPr>
      </p:pic>
      <p:sp>
        <p:nvSpPr>
          <p:cNvPr id="719" name="Google Shape;719;p3"/>
          <p:cNvSpPr/>
          <p:nvPr/>
        </p:nvSpPr>
        <p:spPr>
          <a:xfrm>
            <a:off x="1470347" y="2827844"/>
            <a:ext cx="5194906" cy="304698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dk1"/>
                </a:solidFill>
                <a:latin typeface="Roboto"/>
                <a:ea typeface="Roboto"/>
                <a:cs typeface="Roboto"/>
                <a:sym typeface="Roboto"/>
              </a:rPr>
              <a:t>“This brief outlines how the Chicago Department of Public Health (CDPH) analyzed community-level data on air quality, health, and social factors to identify, for the first time, which neighborhoods </a:t>
            </a:r>
            <a:r>
              <a:rPr lang="en-US" sz="2400" b="1" i="0" u="none" strike="noStrike" cap="none" dirty="0">
                <a:solidFill>
                  <a:schemeClr val="dk1"/>
                </a:solidFill>
                <a:latin typeface="Roboto"/>
                <a:ea typeface="Roboto"/>
                <a:cs typeface="Roboto"/>
                <a:sym typeface="Roboto"/>
              </a:rPr>
              <a:t>must be prioritized for efforts to mitigate and reduce air pollution.</a:t>
            </a:r>
            <a:r>
              <a:rPr lang="en-US" sz="2400" b="0" i="0" u="none" strike="noStrike" cap="none" dirty="0">
                <a:solidFill>
                  <a:schemeClr val="dk1"/>
                </a:solidFill>
                <a:latin typeface="Roboto"/>
                <a:ea typeface="Roboto"/>
                <a:cs typeface="Roboto"/>
                <a:sym typeface="Roboto"/>
              </a:rPr>
              <a:t>” p3</a:t>
            </a:r>
            <a:endParaRPr sz="2400" dirty="0">
              <a:solidFill>
                <a:schemeClr val="dk1"/>
              </a:solidFill>
              <a:latin typeface="Calibri"/>
              <a:ea typeface="Calibri"/>
              <a:cs typeface="Calibri"/>
              <a:sym typeface="Calibri"/>
            </a:endParaRPr>
          </a:p>
        </p:txBody>
      </p:sp>
      <p:sp>
        <p:nvSpPr>
          <p:cNvPr id="720" name="Google Shape;720;p3"/>
          <p:cNvSpPr txBox="1"/>
          <p:nvPr/>
        </p:nvSpPr>
        <p:spPr>
          <a:xfrm>
            <a:off x="210979" y="5657671"/>
            <a:ext cx="540194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Available at: </a:t>
            </a: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https://www.chicago.gov/content/dam/city/depts/cdph/statistics_and_reports/Air_Quality_Health_doc_FINALv4.pdf</a:t>
            </a:r>
            <a:r>
              <a:rPr lang="en-US" sz="1800" dirty="0">
                <a:solidFill>
                  <a:schemeClr val="dk1"/>
                </a:solidFill>
                <a:latin typeface="Calibri"/>
                <a:ea typeface="Calibri"/>
                <a:cs typeface="Calibri"/>
                <a:sym typeface="Calibri"/>
              </a:rPr>
              <a:t> </a:t>
            </a:r>
            <a:endParaRPr dirty="0"/>
          </a:p>
        </p:txBody>
      </p:sp>
      <p:sp>
        <p:nvSpPr>
          <p:cNvPr id="2" name="Footer Placeholder 1">
            <a:extLst>
              <a:ext uri="{FF2B5EF4-FFF2-40B4-BE49-F238E27FC236}">
                <a16:creationId xmlns:a16="http://schemas.microsoft.com/office/drawing/2014/main" id="{7262FFD2-30EE-1D6F-04DE-4DE462AFF798}"/>
              </a:ext>
            </a:extLst>
          </p:cNvPr>
          <p:cNvSpPr>
            <a:spLocks noGrp="1"/>
          </p:cNvSpPr>
          <p:nvPr>
            <p:ph type="ftr" sz="quarter" idx="11"/>
          </p:nvPr>
        </p:nvSpPr>
        <p:spPr/>
        <p:txBody>
          <a:bodyPr/>
          <a:lstStyle/>
          <a:p>
            <a:r>
              <a:rPr lang="en-US"/>
              <a:t>IAPHS Annual Meeting 9/12/2024 Jim Bloyd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5CF5-C8F7-FF44-A522-5290D5FA72E9}"/>
              </a:ext>
            </a:extLst>
          </p:cNvPr>
          <p:cNvSpPr>
            <a:spLocks noGrp="1"/>
          </p:cNvSpPr>
          <p:nvPr>
            <p:ph type="title"/>
          </p:nvPr>
        </p:nvSpPr>
        <p:spPr>
          <a:xfrm>
            <a:off x="687870" y="3129280"/>
            <a:ext cx="3222948" cy="872014"/>
          </a:xfrm>
        </p:spPr>
        <p:txBody>
          <a:bodyPr>
            <a:noAutofit/>
          </a:bodyPr>
          <a:lstStyle/>
          <a:p>
            <a:r>
              <a:rPr lang="en-US" sz="3200" b="1" dirty="0"/>
              <a:t>“For the first time in decades, life expectancy for Black residents of Chicago fell below 70 years. Latinx residents saw 3-yr drop between 2019 &amp; 2020.” </a:t>
            </a:r>
            <a:br>
              <a:rPr lang="en-US" sz="3200" b="1" dirty="0"/>
            </a:br>
            <a:br>
              <a:rPr lang="en-US" sz="3200" b="1" dirty="0"/>
            </a:br>
            <a:r>
              <a:rPr lang="en-US" sz="1400" b="1" dirty="0"/>
              <a:t>Source: Mayor’s Press Office April 25, 2022 </a:t>
            </a:r>
            <a:r>
              <a:rPr lang="en-US" sz="1400" b="1" dirty="0">
                <a:hlinkClick r:id="rId3"/>
              </a:rPr>
              <a:t>https://www.chicago.gov/content/city/en/depts/cdph/provdrs/health_data_and_reports/news/2022/april/life-expectancy-in-chicago-declined-during-the-pandemic-s-first-.html</a:t>
            </a:r>
            <a:r>
              <a:rPr lang="en-US" sz="1400" b="1" dirty="0"/>
              <a:t> </a:t>
            </a:r>
            <a:r>
              <a:rPr lang="en-US" sz="1400" dirty="0"/>
              <a:t>Graphic: Chicago Health Atlas</a:t>
            </a:r>
          </a:p>
        </p:txBody>
      </p:sp>
      <p:pic>
        <p:nvPicPr>
          <p:cNvPr id="5" name="Picture 4">
            <a:extLst>
              <a:ext uri="{FF2B5EF4-FFF2-40B4-BE49-F238E27FC236}">
                <a16:creationId xmlns:a16="http://schemas.microsoft.com/office/drawing/2014/main" id="{3E3F2BE5-79FE-EC40-8522-506F8220803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contrast="34000"/>
                    </a14:imgEffect>
                  </a14:imgLayer>
                </a14:imgProps>
              </a:ext>
            </a:extLst>
          </a:blip>
          <a:stretch>
            <a:fillRect/>
          </a:stretch>
        </p:blipFill>
        <p:spPr>
          <a:xfrm>
            <a:off x="3746829" y="0"/>
            <a:ext cx="8445171" cy="6858000"/>
          </a:xfrm>
          <a:prstGeom prst="rect">
            <a:avLst/>
          </a:prstGeom>
        </p:spPr>
      </p:pic>
      <p:pic>
        <p:nvPicPr>
          <p:cNvPr id="7" name="Picture 6">
            <a:extLst>
              <a:ext uri="{FF2B5EF4-FFF2-40B4-BE49-F238E27FC236}">
                <a16:creationId xmlns:a16="http://schemas.microsoft.com/office/drawing/2014/main" id="{3DEFBE4F-074D-BA4B-BDFB-0C6A93B4DE4A}"/>
              </a:ext>
            </a:extLst>
          </p:cNvPr>
          <p:cNvPicPr>
            <a:picLocks noChangeAspect="1"/>
          </p:cNvPicPr>
          <p:nvPr/>
        </p:nvPicPr>
        <p:blipFill>
          <a:blip r:embed="rId6"/>
          <a:stretch>
            <a:fillRect/>
          </a:stretch>
        </p:blipFill>
        <p:spPr>
          <a:xfrm>
            <a:off x="4883150" y="2622550"/>
            <a:ext cx="2425700" cy="1612900"/>
          </a:xfrm>
          <a:prstGeom prst="rect">
            <a:avLst/>
          </a:prstGeom>
        </p:spPr>
      </p:pic>
      <p:cxnSp>
        <p:nvCxnSpPr>
          <p:cNvPr id="9" name="Straight Connector 8">
            <a:extLst>
              <a:ext uri="{FF2B5EF4-FFF2-40B4-BE49-F238E27FC236}">
                <a16:creationId xmlns:a16="http://schemas.microsoft.com/office/drawing/2014/main" id="{960F5E1E-00DF-0349-AA5F-05D88CBF41B4}"/>
              </a:ext>
            </a:extLst>
          </p:cNvPr>
          <p:cNvCxnSpPr>
            <a:cxnSpLocks/>
          </p:cNvCxnSpPr>
          <p:nvPr/>
        </p:nvCxnSpPr>
        <p:spPr>
          <a:xfrm flipH="1">
            <a:off x="5176911" y="4235450"/>
            <a:ext cx="370449" cy="1454150"/>
          </a:xfrm>
          <a:prstGeom prst="line">
            <a:avLst/>
          </a:prstGeom>
          <a:ln w="1016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19AE48-6129-F446-8C62-59E07ADA8765}"/>
              </a:ext>
            </a:extLst>
          </p:cNvPr>
          <p:cNvCxnSpPr>
            <a:cxnSpLocks/>
          </p:cNvCxnSpPr>
          <p:nvPr/>
        </p:nvCxnSpPr>
        <p:spPr>
          <a:xfrm>
            <a:off x="10212070" y="4235450"/>
            <a:ext cx="1309370" cy="1612900"/>
          </a:xfrm>
          <a:prstGeom prst="line">
            <a:avLst/>
          </a:prstGeom>
          <a:ln w="1016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F047480-D607-4E79-3FBB-FAD2E12F93C3}"/>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34309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4161-1F3F-EA2A-53C2-E1E0CC40F8AC}"/>
              </a:ext>
            </a:extLst>
          </p:cNvPr>
          <p:cNvSpPr>
            <a:spLocks noGrp="1"/>
          </p:cNvSpPr>
          <p:nvPr>
            <p:ph type="title"/>
          </p:nvPr>
        </p:nvSpPr>
        <p:spPr>
          <a:xfrm>
            <a:off x="838200" y="154897"/>
            <a:ext cx="6840415" cy="1325563"/>
          </a:xfrm>
        </p:spPr>
        <p:txBody>
          <a:bodyPr/>
          <a:lstStyle/>
          <a:p>
            <a:r>
              <a:rPr lang="en-US" dirty="0"/>
              <a:t>Shifting power is a necessity to advance justice in health</a:t>
            </a:r>
          </a:p>
        </p:txBody>
      </p:sp>
      <p:sp>
        <p:nvSpPr>
          <p:cNvPr id="3" name="Content Placeholder 2">
            <a:extLst>
              <a:ext uri="{FF2B5EF4-FFF2-40B4-BE49-F238E27FC236}">
                <a16:creationId xmlns:a16="http://schemas.microsoft.com/office/drawing/2014/main" id="{5D561E12-47F2-D6BC-BD53-C4E3FC41877D}"/>
              </a:ext>
            </a:extLst>
          </p:cNvPr>
          <p:cNvSpPr>
            <a:spLocks noGrp="1"/>
          </p:cNvSpPr>
          <p:nvPr>
            <p:ph idx="1"/>
          </p:nvPr>
        </p:nvSpPr>
        <p:spPr>
          <a:xfrm>
            <a:off x="368300" y="3989744"/>
            <a:ext cx="5071208" cy="1200330"/>
          </a:xfrm>
        </p:spPr>
        <p:txBody>
          <a:bodyPr>
            <a:normAutofit/>
          </a:bodyPr>
          <a:lstStyle/>
          <a:p>
            <a:pPr marL="0" indent="0">
              <a:lnSpc>
                <a:spcPct val="120000"/>
              </a:lnSpc>
              <a:buNone/>
            </a:pPr>
            <a:r>
              <a:rPr lang="en-US" b="1" i="1" dirty="0"/>
              <a:t>…power and health go together</a:t>
            </a:r>
          </a:p>
          <a:p>
            <a:pPr marL="0" indent="0">
              <a:lnSpc>
                <a:spcPct val="120000"/>
              </a:lnSpc>
              <a:buNone/>
            </a:pPr>
            <a:r>
              <a:rPr lang="en-US" sz="1600" dirty="0"/>
              <a:t>Jason Beckfield, political sociologist (2018)</a:t>
            </a:r>
          </a:p>
        </p:txBody>
      </p:sp>
      <p:pic>
        <p:nvPicPr>
          <p:cNvPr id="6" name="Picture 5">
            <a:extLst>
              <a:ext uri="{FF2B5EF4-FFF2-40B4-BE49-F238E27FC236}">
                <a16:creationId xmlns:a16="http://schemas.microsoft.com/office/drawing/2014/main" id="{D0053AB6-9C28-B581-2954-71DE44BA9BAF}"/>
              </a:ext>
            </a:extLst>
          </p:cNvPr>
          <p:cNvPicPr>
            <a:picLocks noChangeAspect="1"/>
          </p:cNvPicPr>
          <p:nvPr/>
        </p:nvPicPr>
        <p:blipFill>
          <a:blip r:embed="rId3"/>
          <a:stretch>
            <a:fillRect/>
          </a:stretch>
        </p:blipFill>
        <p:spPr>
          <a:xfrm>
            <a:off x="7678615" y="0"/>
            <a:ext cx="2554369" cy="334364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CD95F69-490B-E118-D84B-C48AACFD861A}"/>
              </a:ext>
            </a:extLst>
          </p:cNvPr>
          <p:cNvSpPr txBox="1"/>
          <p:nvPr/>
        </p:nvSpPr>
        <p:spPr>
          <a:xfrm>
            <a:off x="368300" y="5389344"/>
            <a:ext cx="4851400" cy="1200329"/>
          </a:xfrm>
          <a:prstGeom prst="rect">
            <a:avLst/>
          </a:prstGeom>
          <a:noFill/>
        </p:spPr>
        <p:txBody>
          <a:bodyPr wrap="square" rtlCol="0">
            <a:spAutoFit/>
          </a:bodyPr>
          <a:lstStyle/>
          <a:p>
            <a:r>
              <a:rPr lang="en-US" sz="1200" dirty="0">
                <a:effectLst/>
              </a:rPr>
              <a:t>King, M. L. (1967, June 11). Martin Luther King Defines “Black Power.” </a:t>
            </a:r>
            <a:r>
              <a:rPr lang="en-US" sz="1200" i="1" dirty="0">
                <a:effectLst/>
              </a:rPr>
              <a:t>The New York Times Magazine</a:t>
            </a:r>
            <a:r>
              <a:rPr lang="en-US" sz="1200" dirty="0">
                <a:effectLst/>
              </a:rPr>
              <a:t>. </a:t>
            </a:r>
            <a:r>
              <a:rPr lang="en-US" sz="1200" dirty="0">
                <a:effectLst/>
                <a:hlinkClick r:id="rId4"/>
              </a:rPr>
              <a:t>https://timesmachine.nytimes.com/timesmachine/1967/06/11/83607552.pdf?pdf_redirect=true&amp;ip=0</a:t>
            </a:r>
            <a:r>
              <a:rPr lang="en-US" sz="1200" dirty="0">
                <a:effectLst/>
              </a:rPr>
              <a:t>;</a:t>
            </a:r>
          </a:p>
          <a:p>
            <a:r>
              <a:rPr lang="en-US" sz="1200" dirty="0">
                <a:effectLst/>
              </a:rPr>
              <a:t>Beckfield, J. (2018). Chapter 1 Key Concepts, Measures, and Data. In </a:t>
            </a:r>
            <a:r>
              <a:rPr lang="en-US" sz="1200" i="1" dirty="0">
                <a:effectLst/>
              </a:rPr>
              <a:t>Political sociology and the people’s health</a:t>
            </a:r>
            <a:r>
              <a:rPr lang="en-US" sz="1200" dirty="0">
                <a:effectLst/>
              </a:rPr>
              <a:t>. Oxford University Press. P18.</a:t>
            </a:r>
          </a:p>
        </p:txBody>
      </p:sp>
      <p:sp>
        <p:nvSpPr>
          <p:cNvPr id="8" name="TextBox 7">
            <a:extLst>
              <a:ext uri="{FF2B5EF4-FFF2-40B4-BE49-F238E27FC236}">
                <a16:creationId xmlns:a16="http://schemas.microsoft.com/office/drawing/2014/main" id="{922F7FC9-A0AB-8BAD-F4D2-0B2DF1513314}"/>
              </a:ext>
            </a:extLst>
          </p:cNvPr>
          <p:cNvSpPr txBox="1"/>
          <p:nvPr/>
        </p:nvSpPr>
        <p:spPr>
          <a:xfrm>
            <a:off x="10314065" y="154897"/>
            <a:ext cx="1504463" cy="1169551"/>
          </a:xfrm>
          <a:prstGeom prst="rect">
            <a:avLst/>
          </a:prstGeom>
          <a:noFill/>
        </p:spPr>
        <p:txBody>
          <a:bodyPr wrap="square" rtlCol="0">
            <a:spAutoFit/>
          </a:bodyPr>
          <a:lstStyle/>
          <a:p>
            <a:r>
              <a:rPr lang="en-US" sz="1400" b="1" dirty="0"/>
              <a:t>Left: Hazel Johnson </a:t>
            </a:r>
            <a:r>
              <a:rPr lang="en-US" sz="1400" dirty="0"/>
              <a:t>(1935-2011):  A mother of environmental justice in Chicago</a:t>
            </a:r>
          </a:p>
        </p:txBody>
      </p:sp>
      <p:sp>
        <p:nvSpPr>
          <p:cNvPr id="15" name="TextBox 14">
            <a:extLst>
              <a:ext uri="{FF2B5EF4-FFF2-40B4-BE49-F238E27FC236}">
                <a16:creationId xmlns:a16="http://schemas.microsoft.com/office/drawing/2014/main" id="{3303FBB2-3364-D85E-C39C-2A1AF35BD88C}"/>
              </a:ext>
            </a:extLst>
          </p:cNvPr>
          <p:cNvSpPr txBox="1"/>
          <p:nvPr/>
        </p:nvSpPr>
        <p:spPr>
          <a:xfrm>
            <a:off x="10402278" y="2109520"/>
            <a:ext cx="1657837" cy="4832092"/>
          </a:xfrm>
          <a:prstGeom prst="rect">
            <a:avLst/>
          </a:prstGeom>
          <a:noFill/>
        </p:spPr>
        <p:txBody>
          <a:bodyPr wrap="square" rtlCol="0">
            <a:spAutoFit/>
          </a:bodyPr>
          <a:lstStyle/>
          <a:p>
            <a:r>
              <a:rPr lang="en-US" sz="1400" b="1" dirty="0"/>
              <a:t>Below: Gina Ramirez</a:t>
            </a:r>
            <a:r>
              <a:rPr lang="en-US" sz="1400" dirty="0"/>
              <a:t>, who fought against allowing a metal recycling yard on Chicago’s Southeast Side, speaks outside the County Building on Clark Street in Chicago on Feb. 18, 2022, after it was announced that the Chicago Department of Public Health (CDPH) denied the recycler’s permit application to operate. (Terrance Antonio James/Chicago Tribune)</a:t>
            </a:r>
          </a:p>
        </p:txBody>
      </p:sp>
      <p:sp>
        <p:nvSpPr>
          <p:cNvPr id="4" name="TextBox 3">
            <a:extLst>
              <a:ext uri="{FF2B5EF4-FFF2-40B4-BE49-F238E27FC236}">
                <a16:creationId xmlns:a16="http://schemas.microsoft.com/office/drawing/2014/main" id="{48738370-CC5C-DEF9-9639-A61893318361}"/>
              </a:ext>
            </a:extLst>
          </p:cNvPr>
          <p:cNvSpPr txBox="1"/>
          <p:nvPr/>
        </p:nvSpPr>
        <p:spPr>
          <a:xfrm>
            <a:off x="368300" y="1363567"/>
            <a:ext cx="6840415" cy="2406813"/>
          </a:xfrm>
          <a:prstGeom prst="rect">
            <a:avLst/>
          </a:prstGeom>
          <a:noFill/>
        </p:spPr>
        <p:txBody>
          <a:bodyPr wrap="square" rtlCol="0">
            <a:spAutoFit/>
          </a:bodyPr>
          <a:lstStyle/>
          <a:p>
            <a:pPr marL="0" indent="0">
              <a:lnSpc>
                <a:spcPct val="160000"/>
              </a:lnSpc>
              <a:buNone/>
            </a:pPr>
            <a:r>
              <a:rPr lang="en-US" sz="2800" b="1" i="1" dirty="0"/>
              <a:t>When a people are mired in oppression, they realize deliverance only when they have accumulated the power to enforce change. </a:t>
            </a:r>
          </a:p>
          <a:p>
            <a:pPr marL="0" indent="0">
              <a:buNone/>
            </a:pPr>
            <a:r>
              <a:rPr lang="en-US" sz="1600" dirty="0"/>
              <a:t>Rev. Dr. Martin Luther King, Jr. 1967</a:t>
            </a:r>
          </a:p>
        </p:txBody>
      </p:sp>
      <p:pic>
        <p:nvPicPr>
          <p:cNvPr id="5" name="Picture 4">
            <a:extLst>
              <a:ext uri="{FF2B5EF4-FFF2-40B4-BE49-F238E27FC236}">
                <a16:creationId xmlns:a16="http://schemas.microsoft.com/office/drawing/2014/main" id="{66186341-4B1C-4F13-315A-0F865FE4F014}"/>
              </a:ext>
            </a:extLst>
          </p:cNvPr>
          <p:cNvPicPr>
            <a:picLocks noChangeAspect="1"/>
          </p:cNvPicPr>
          <p:nvPr/>
        </p:nvPicPr>
        <p:blipFill>
          <a:blip r:embed="rId5"/>
          <a:stretch>
            <a:fillRect/>
          </a:stretch>
        </p:blipFill>
        <p:spPr>
          <a:xfrm>
            <a:off x="5835850" y="3429000"/>
            <a:ext cx="4478215" cy="3418664"/>
          </a:xfrm>
          <a:prstGeom prst="rect">
            <a:avLst/>
          </a:prstGeom>
        </p:spPr>
      </p:pic>
      <p:sp>
        <p:nvSpPr>
          <p:cNvPr id="9" name="Footer Placeholder 8">
            <a:extLst>
              <a:ext uri="{FF2B5EF4-FFF2-40B4-BE49-F238E27FC236}">
                <a16:creationId xmlns:a16="http://schemas.microsoft.com/office/drawing/2014/main" id="{775A3106-0BDC-EDD6-D538-C406C1010036}"/>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202323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2986-4465-89F3-5E39-502F50BE9268}"/>
              </a:ext>
            </a:extLst>
          </p:cNvPr>
          <p:cNvSpPr>
            <a:spLocks noGrp="1"/>
          </p:cNvSpPr>
          <p:nvPr>
            <p:ph type="title"/>
          </p:nvPr>
        </p:nvSpPr>
        <p:spPr/>
        <p:txBody>
          <a:bodyPr/>
          <a:lstStyle/>
          <a:p>
            <a:r>
              <a:rPr lang="en-US" dirty="0"/>
              <a:t>Community Power Defined </a:t>
            </a:r>
          </a:p>
        </p:txBody>
      </p:sp>
      <p:pic>
        <p:nvPicPr>
          <p:cNvPr id="5" name="Content Placeholder 4">
            <a:extLst>
              <a:ext uri="{FF2B5EF4-FFF2-40B4-BE49-F238E27FC236}">
                <a16:creationId xmlns:a16="http://schemas.microsoft.com/office/drawing/2014/main" id="{506CCEA8-F636-E9E7-EE04-699F82FBC394}"/>
              </a:ext>
            </a:extLst>
          </p:cNvPr>
          <p:cNvPicPr>
            <a:picLocks noGrp="1" noChangeAspect="1"/>
          </p:cNvPicPr>
          <p:nvPr>
            <p:ph idx="1"/>
          </p:nvPr>
        </p:nvPicPr>
        <p:blipFill>
          <a:blip r:embed="rId3"/>
          <a:stretch>
            <a:fillRect/>
          </a:stretch>
        </p:blipFill>
        <p:spPr>
          <a:xfrm>
            <a:off x="7561627" y="744121"/>
            <a:ext cx="3544523" cy="567569"/>
          </a:xfrm>
        </p:spPr>
      </p:pic>
      <p:sp>
        <p:nvSpPr>
          <p:cNvPr id="6" name="TextBox 5">
            <a:extLst>
              <a:ext uri="{FF2B5EF4-FFF2-40B4-BE49-F238E27FC236}">
                <a16:creationId xmlns:a16="http://schemas.microsoft.com/office/drawing/2014/main" id="{A2E7EDA6-342A-0996-EEA4-D86FBD8BBF8C}"/>
              </a:ext>
            </a:extLst>
          </p:cNvPr>
          <p:cNvSpPr txBox="1"/>
          <p:nvPr/>
        </p:nvSpPr>
        <p:spPr>
          <a:xfrm>
            <a:off x="419100" y="6040399"/>
            <a:ext cx="10795000" cy="584775"/>
          </a:xfrm>
          <a:prstGeom prst="rect">
            <a:avLst/>
          </a:prstGeom>
          <a:noFill/>
        </p:spPr>
        <p:txBody>
          <a:bodyPr wrap="square" rtlCol="0">
            <a:spAutoFit/>
          </a:bodyPr>
          <a:lstStyle/>
          <a:p>
            <a:r>
              <a:rPr lang="en-US" sz="1600" dirty="0">
                <a:effectLst/>
              </a:rPr>
              <a:t>Source: Pastor, M., Speer, P., Gupta, J., Han, H., &amp; Ito, J. (2022). Community Power and Health Equity: Closing the Gap between Scholarship and Practice. </a:t>
            </a:r>
            <a:r>
              <a:rPr lang="en-US" sz="1600" i="1" dirty="0">
                <a:effectLst/>
              </a:rPr>
              <a:t>NAM Perspectives</a:t>
            </a:r>
            <a:r>
              <a:rPr lang="en-US" sz="1600" dirty="0">
                <a:effectLst/>
              </a:rPr>
              <a:t>, </a:t>
            </a:r>
            <a:r>
              <a:rPr lang="en-US" sz="1600" i="1" dirty="0">
                <a:effectLst/>
              </a:rPr>
              <a:t>6</a:t>
            </a:r>
            <a:r>
              <a:rPr lang="en-US" sz="1600" dirty="0">
                <a:effectLst/>
              </a:rPr>
              <a:t>. </a:t>
            </a:r>
            <a:r>
              <a:rPr lang="en-US" sz="1600" dirty="0">
                <a:effectLst/>
                <a:hlinkClick r:id="rId4"/>
              </a:rPr>
              <a:t>https://doi.org/10.31478/202206c</a:t>
            </a:r>
            <a:endParaRPr lang="en-US" sz="1600" dirty="0"/>
          </a:p>
        </p:txBody>
      </p:sp>
      <p:sp>
        <p:nvSpPr>
          <p:cNvPr id="7" name="TextBox 6">
            <a:extLst>
              <a:ext uri="{FF2B5EF4-FFF2-40B4-BE49-F238E27FC236}">
                <a16:creationId xmlns:a16="http://schemas.microsoft.com/office/drawing/2014/main" id="{6CD91F31-BBAD-BFB1-9691-E73ED7E2CEC1}"/>
              </a:ext>
            </a:extLst>
          </p:cNvPr>
          <p:cNvSpPr txBox="1"/>
          <p:nvPr/>
        </p:nvSpPr>
        <p:spPr>
          <a:xfrm>
            <a:off x="1104900" y="1828800"/>
            <a:ext cx="8521700" cy="3539430"/>
          </a:xfrm>
          <a:prstGeom prst="rect">
            <a:avLst/>
          </a:prstGeom>
          <a:noFill/>
        </p:spPr>
        <p:txBody>
          <a:bodyPr wrap="square" rtlCol="0">
            <a:spAutoFit/>
          </a:bodyPr>
          <a:lstStyle/>
          <a:p>
            <a:r>
              <a:rPr lang="en-US" sz="2800" dirty="0"/>
              <a:t>“…the ability of communities most impacted by structural inequities to develop, sustain, and grow an organized base of people who act together through democratic structures to shift public discourse, set proactive agendas, influence who makes decisions, and cultivate ongoing relationships of mutual accountability with decision makers that change systems and advance health equity.”</a:t>
            </a:r>
          </a:p>
        </p:txBody>
      </p:sp>
      <p:sp>
        <p:nvSpPr>
          <p:cNvPr id="8" name="Footer Placeholder 7">
            <a:extLst>
              <a:ext uri="{FF2B5EF4-FFF2-40B4-BE49-F238E27FC236}">
                <a16:creationId xmlns:a16="http://schemas.microsoft.com/office/drawing/2014/main" id="{F9432684-FB98-2D5C-8958-4194453A993A}"/>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61009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4B3F-71E4-BDDC-1BA3-2E56237272B8}"/>
              </a:ext>
            </a:extLst>
          </p:cNvPr>
          <p:cNvSpPr>
            <a:spLocks noGrp="1"/>
          </p:cNvSpPr>
          <p:nvPr>
            <p:ph type="title"/>
          </p:nvPr>
        </p:nvSpPr>
        <p:spPr/>
        <p:txBody>
          <a:bodyPr/>
          <a:lstStyle/>
          <a:p>
            <a:r>
              <a:rPr lang="en-US" dirty="0"/>
              <a:t>“Social structure and human agency are co-constitutive” </a:t>
            </a:r>
            <a:r>
              <a:rPr lang="en-US" sz="2400" dirty="0"/>
              <a:t>(Beckfield 2018 p9)</a:t>
            </a:r>
          </a:p>
        </p:txBody>
      </p:sp>
      <p:graphicFrame>
        <p:nvGraphicFramePr>
          <p:cNvPr id="4" name="Content Placeholder 3">
            <a:extLst>
              <a:ext uri="{FF2B5EF4-FFF2-40B4-BE49-F238E27FC236}">
                <a16:creationId xmlns:a16="http://schemas.microsoft.com/office/drawing/2014/main" id="{38D27D54-1714-A307-A8F7-15995A41E5A2}"/>
              </a:ext>
            </a:extLst>
          </p:cNvPr>
          <p:cNvGraphicFramePr>
            <a:graphicFrameLocks noGrp="1"/>
          </p:cNvGraphicFramePr>
          <p:nvPr>
            <p:ph idx="1"/>
          </p:nvPr>
        </p:nvGraphicFramePr>
        <p:xfrm>
          <a:off x="838200" y="2443941"/>
          <a:ext cx="10515600" cy="331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6C094A4-FDFC-FECC-2F69-D3508C4DEB42}"/>
              </a:ext>
            </a:extLst>
          </p:cNvPr>
          <p:cNvSpPr txBox="1"/>
          <p:nvPr/>
        </p:nvSpPr>
        <p:spPr>
          <a:xfrm rot="20708904">
            <a:off x="6782191" y="1398782"/>
            <a:ext cx="4412595" cy="1569660"/>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US" sz="2400" b="1" dirty="0"/>
              <a:t>“only collective organizing by individuals has ever had the strength to change societal structures.” </a:t>
            </a:r>
            <a:r>
              <a:rPr lang="en-US" sz="1600" b="1" dirty="0"/>
              <a:t>(Krieger 2021)</a:t>
            </a:r>
          </a:p>
        </p:txBody>
      </p:sp>
      <p:sp>
        <p:nvSpPr>
          <p:cNvPr id="7" name="Footer Placeholder 6">
            <a:extLst>
              <a:ext uri="{FF2B5EF4-FFF2-40B4-BE49-F238E27FC236}">
                <a16:creationId xmlns:a16="http://schemas.microsoft.com/office/drawing/2014/main" id="{D8934733-9D4C-5BB1-7864-FB92AAB05E1C}"/>
              </a:ext>
            </a:extLst>
          </p:cNvPr>
          <p:cNvSpPr>
            <a:spLocks noGrp="1"/>
          </p:cNvSpPr>
          <p:nvPr>
            <p:ph type="ftr" sz="quarter" idx="11"/>
          </p:nvPr>
        </p:nvSpPr>
        <p:spPr/>
        <p:txBody>
          <a:bodyPr/>
          <a:lstStyle/>
          <a:p>
            <a:r>
              <a:rPr lang="en-US"/>
              <a:t>IAPHS Annual Meeting 9/12/2024 Jim Bloyd</a:t>
            </a:r>
          </a:p>
        </p:txBody>
      </p:sp>
      <p:sp>
        <p:nvSpPr>
          <p:cNvPr id="3" name="TextBox 2">
            <a:extLst>
              <a:ext uri="{FF2B5EF4-FFF2-40B4-BE49-F238E27FC236}">
                <a16:creationId xmlns:a16="http://schemas.microsoft.com/office/drawing/2014/main" id="{6C9383D6-1250-F329-9CDD-86E47020D44E}"/>
              </a:ext>
            </a:extLst>
          </p:cNvPr>
          <p:cNvSpPr txBox="1"/>
          <p:nvPr/>
        </p:nvSpPr>
        <p:spPr>
          <a:xfrm>
            <a:off x="838200" y="5754211"/>
            <a:ext cx="11090564" cy="738664"/>
          </a:xfrm>
          <a:prstGeom prst="rect">
            <a:avLst/>
          </a:prstGeom>
          <a:noFill/>
        </p:spPr>
        <p:txBody>
          <a:bodyPr wrap="square" rtlCol="0">
            <a:spAutoFit/>
          </a:bodyPr>
          <a:lstStyle/>
          <a:p>
            <a:pPr>
              <a:defRPr/>
            </a:pPr>
            <a:r>
              <a:rPr lang="en-US" sz="1400" dirty="0">
                <a:effectLst/>
              </a:rPr>
              <a:t>Sources: Beckfield, J. (2018). Chapter 1 Key Concepts, Measures, and Data. In </a:t>
            </a:r>
            <a:r>
              <a:rPr lang="en-US" sz="1400" i="1" dirty="0">
                <a:effectLst/>
              </a:rPr>
              <a:t>Political sociology and the people’s health</a:t>
            </a:r>
            <a:r>
              <a:rPr lang="en-US" sz="1400" dirty="0">
                <a:effectLst/>
              </a:rPr>
              <a:t>. Oxford University Press.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Krieger, Nancy. (2021). </a:t>
            </a:r>
            <a:r>
              <a:rPr lang="en-US" sz="1400" dirty="0" err="1"/>
              <a:t>Ecosocial</a:t>
            </a:r>
            <a:r>
              <a:rPr lang="en-US" sz="1400" dirty="0"/>
              <a:t> Theory, Embodied Truths, and the People's Health (Small Books Big Ideas in Population Health) (p. 9</a:t>
            </a:r>
            <a:r>
              <a:rPr lang="en-US" sz="1400" i="1" dirty="0"/>
              <a:t> [Page corrected Sept22 2024 </a:t>
            </a:r>
            <a:r>
              <a:rPr lang="en-US" sz="1400" i="1" dirty="0" err="1"/>
              <a:t>jb</a:t>
            </a:r>
            <a:r>
              <a:rPr lang="en-US" sz="1400" i="1"/>
              <a:t>]</a:t>
            </a:r>
            <a:r>
              <a:rPr lang="en-US" sz="1400"/>
              <a:t>). </a:t>
            </a:r>
            <a:r>
              <a:rPr lang="en-US" sz="1400" dirty="0"/>
              <a:t>Oxford University Press. Kindle Edition</a:t>
            </a:r>
          </a:p>
        </p:txBody>
      </p:sp>
    </p:spTree>
    <p:extLst>
      <p:ext uri="{BB962C8B-B14F-4D97-AF65-F5344CB8AC3E}">
        <p14:creationId xmlns:p14="http://schemas.microsoft.com/office/powerpoint/2010/main" val="28267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7700-111F-AED1-DBAA-ECD0BD3EE91A}"/>
              </a:ext>
            </a:extLst>
          </p:cNvPr>
          <p:cNvSpPr>
            <a:spLocks noGrp="1"/>
          </p:cNvSpPr>
          <p:nvPr>
            <p:ph type="title"/>
          </p:nvPr>
        </p:nvSpPr>
        <p:spPr>
          <a:xfrm>
            <a:off x="560052" y="92099"/>
            <a:ext cx="11071896" cy="1325563"/>
          </a:xfrm>
        </p:spPr>
        <p:txBody>
          <a:bodyPr>
            <a:normAutofit/>
          </a:bodyPr>
          <a:lstStyle/>
          <a:p>
            <a:r>
              <a:rPr lang="en-US" sz="3600" dirty="0"/>
              <a:t>#</a:t>
            </a:r>
            <a:r>
              <a:rPr lang="en-US" sz="3600" dirty="0" err="1"/>
              <a:t>StopGeneralIron</a:t>
            </a:r>
            <a:r>
              <a:rPr lang="en-US" sz="3600" dirty="0"/>
              <a:t>: Anti-racist hunger strike (Feb 2021) to #</a:t>
            </a:r>
            <a:r>
              <a:rPr lang="en-US" sz="3600" dirty="0" err="1"/>
              <a:t>DenyThePermit</a:t>
            </a:r>
            <a:r>
              <a:rPr lang="en-US" sz="3600" dirty="0"/>
              <a:t> </a:t>
            </a:r>
          </a:p>
        </p:txBody>
      </p:sp>
      <p:pic>
        <p:nvPicPr>
          <p:cNvPr id="4" name="Content Placeholder 4">
            <a:extLst>
              <a:ext uri="{FF2B5EF4-FFF2-40B4-BE49-F238E27FC236}">
                <a16:creationId xmlns:a16="http://schemas.microsoft.com/office/drawing/2014/main" id="{60450F1C-E8D7-C3A0-EFA6-23D76188A97A}"/>
              </a:ext>
            </a:extLst>
          </p:cNvPr>
          <p:cNvPicPr>
            <a:picLocks noChangeAspect="1"/>
          </p:cNvPicPr>
          <p:nvPr/>
        </p:nvPicPr>
        <p:blipFill rotWithShape="1">
          <a:blip r:embed="rId3"/>
          <a:srcRect t="19240" b="10405"/>
          <a:stretch/>
        </p:blipFill>
        <p:spPr>
          <a:xfrm>
            <a:off x="560052" y="1171817"/>
            <a:ext cx="6267717" cy="3914079"/>
          </a:xfrm>
          <a:prstGeom prst="rect">
            <a:avLst/>
          </a:prstGeom>
          <a:effectLst>
            <a:outerShdw blurRad="50800" dist="38100" dir="2700000" algn="tl" rotWithShape="0">
              <a:prstClr val="black">
                <a:alpha val="40000"/>
              </a:prstClr>
            </a:outerShdw>
            <a:softEdge rad="0"/>
          </a:effectLst>
        </p:spPr>
      </p:pic>
      <p:sp>
        <p:nvSpPr>
          <p:cNvPr id="10" name="TextBox 9">
            <a:extLst>
              <a:ext uri="{FF2B5EF4-FFF2-40B4-BE49-F238E27FC236}">
                <a16:creationId xmlns:a16="http://schemas.microsoft.com/office/drawing/2014/main" id="{8B4C11D6-6D5D-DC3C-79AA-E349BC79D484}"/>
              </a:ext>
            </a:extLst>
          </p:cNvPr>
          <p:cNvSpPr txBox="1"/>
          <p:nvPr/>
        </p:nvSpPr>
        <p:spPr>
          <a:xfrm>
            <a:off x="7137070" y="1171817"/>
            <a:ext cx="4216729" cy="1077218"/>
          </a:xfrm>
          <a:prstGeom prst="rect">
            <a:avLst/>
          </a:prstGeom>
          <a:noFill/>
        </p:spPr>
        <p:txBody>
          <a:bodyPr wrap="square" rtlCol="0">
            <a:spAutoFit/>
          </a:bodyPr>
          <a:lstStyle/>
          <a:p>
            <a:r>
              <a:rPr lang="en-US" sz="1600" b="1" dirty="0"/>
              <a:t>From Top-right clockwise</a:t>
            </a:r>
            <a:r>
              <a:rPr lang="en-US" sz="1600" dirty="0"/>
              <a:t>: Jade </a:t>
            </a:r>
            <a:r>
              <a:rPr lang="en-US" sz="1600" dirty="0" err="1"/>
              <a:t>Mazon</a:t>
            </a:r>
            <a:r>
              <a:rPr lang="en-US" sz="1600" dirty="0"/>
              <a:t>, Chuck Stark, Chris King, Donald Davis, </a:t>
            </a:r>
            <a:r>
              <a:rPr lang="en-US" sz="1600" dirty="0" err="1"/>
              <a:t>Óscar</a:t>
            </a:r>
            <a:r>
              <a:rPr lang="en-US" sz="1600" dirty="0"/>
              <a:t> Sanchez, Lauren Bianchi, Yesenia Chavez, Carlos Enriquez, Crystal Vance-Guerra, William ‘Kid’ Guerrero </a:t>
            </a:r>
          </a:p>
        </p:txBody>
      </p:sp>
      <p:sp>
        <p:nvSpPr>
          <p:cNvPr id="13" name="Content Placeholder 11">
            <a:extLst>
              <a:ext uri="{FF2B5EF4-FFF2-40B4-BE49-F238E27FC236}">
                <a16:creationId xmlns:a16="http://schemas.microsoft.com/office/drawing/2014/main" id="{D8AFF65E-8D26-9367-A6FC-7BE8D3723538}"/>
              </a:ext>
            </a:extLst>
          </p:cNvPr>
          <p:cNvSpPr txBox="1">
            <a:spLocks/>
          </p:cNvSpPr>
          <p:nvPr/>
        </p:nvSpPr>
        <p:spPr>
          <a:xfrm>
            <a:off x="838200" y="5814081"/>
            <a:ext cx="10515600" cy="95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6" name="Content Placeholder 15">
            <a:extLst>
              <a:ext uri="{FF2B5EF4-FFF2-40B4-BE49-F238E27FC236}">
                <a16:creationId xmlns:a16="http://schemas.microsoft.com/office/drawing/2014/main" id="{ADF211C0-34B9-2768-E0C3-DABFC56C3B97}"/>
              </a:ext>
            </a:extLst>
          </p:cNvPr>
          <p:cNvSpPr>
            <a:spLocks noGrp="1"/>
          </p:cNvSpPr>
          <p:nvPr>
            <p:ph idx="1"/>
          </p:nvPr>
        </p:nvSpPr>
        <p:spPr>
          <a:xfrm>
            <a:off x="560051" y="5300947"/>
            <a:ext cx="11071896" cy="1092529"/>
          </a:xfrm>
        </p:spPr>
        <p:txBody>
          <a:bodyPr>
            <a:noAutofit/>
          </a:bodyPr>
          <a:lstStyle/>
          <a:p>
            <a:pPr marL="0" indent="0">
              <a:buNone/>
            </a:pPr>
            <a:r>
              <a:rPr lang="en-US" sz="2400" b="0" i="1" dirty="0">
                <a:effectLst/>
              </a:rPr>
              <a:t>We had already done petitions, we had already done peaceful marches, we had already done marches at Lori Lightfoot’s house, we had already done all these things. We needed something. And that something was the hunger strike.”</a:t>
            </a:r>
          </a:p>
        </p:txBody>
      </p:sp>
      <p:sp>
        <p:nvSpPr>
          <p:cNvPr id="17" name="Content Placeholder 15">
            <a:extLst>
              <a:ext uri="{FF2B5EF4-FFF2-40B4-BE49-F238E27FC236}">
                <a16:creationId xmlns:a16="http://schemas.microsoft.com/office/drawing/2014/main" id="{B043D08D-EBE4-DDA7-A75A-0E30488B8A6B}"/>
              </a:ext>
            </a:extLst>
          </p:cNvPr>
          <p:cNvSpPr txBox="1">
            <a:spLocks/>
          </p:cNvSpPr>
          <p:nvPr/>
        </p:nvSpPr>
        <p:spPr>
          <a:xfrm>
            <a:off x="838200" y="5814081"/>
            <a:ext cx="10515599" cy="631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8" name="TextBox 17">
            <a:extLst>
              <a:ext uri="{FF2B5EF4-FFF2-40B4-BE49-F238E27FC236}">
                <a16:creationId xmlns:a16="http://schemas.microsoft.com/office/drawing/2014/main" id="{D10ECF71-997F-7E93-4310-0CD5A8B1F34A}"/>
              </a:ext>
            </a:extLst>
          </p:cNvPr>
          <p:cNvSpPr txBox="1"/>
          <p:nvPr/>
        </p:nvSpPr>
        <p:spPr>
          <a:xfrm>
            <a:off x="7137069" y="2356214"/>
            <a:ext cx="4494878" cy="3046988"/>
          </a:xfrm>
          <a:prstGeom prst="rect">
            <a:avLst/>
          </a:prstGeom>
          <a:noFill/>
        </p:spPr>
        <p:txBody>
          <a:bodyPr wrap="square" rtlCol="0">
            <a:spAutoFit/>
          </a:bodyPr>
          <a:lstStyle/>
          <a:p>
            <a:r>
              <a:rPr lang="en-US" sz="2400" b="0" i="1" dirty="0">
                <a:effectLst/>
              </a:rPr>
              <a:t>“How do you organize in a pandemic, during the winter, against such a City-led project? Because ultimately, General Iron had been approved and was given all the green lights by the City despite my community, our neighborhoods saying no. </a:t>
            </a:r>
            <a:endParaRPr lang="en-US" sz="2400" i="1" dirty="0"/>
          </a:p>
        </p:txBody>
      </p:sp>
      <p:sp>
        <p:nvSpPr>
          <p:cNvPr id="19" name="TextBox 18">
            <a:extLst>
              <a:ext uri="{FF2B5EF4-FFF2-40B4-BE49-F238E27FC236}">
                <a16:creationId xmlns:a16="http://schemas.microsoft.com/office/drawing/2014/main" id="{283D22F3-B368-5038-B04D-9E16E3B1E7E0}"/>
              </a:ext>
            </a:extLst>
          </p:cNvPr>
          <p:cNvSpPr txBox="1"/>
          <p:nvPr/>
        </p:nvSpPr>
        <p:spPr>
          <a:xfrm>
            <a:off x="273131" y="6316137"/>
            <a:ext cx="11358816" cy="430887"/>
          </a:xfrm>
          <a:prstGeom prst="rect">
            <a:avLst/>
          </a:prstGeom>
          <a:noFill/>
        </p:spPr>
        <p:txBody>
          <a:bodyPr wrap="square" rtlCol="0">
            <a:spAutoFit/>
          </a:bodyPr>
          <a:lstStyle/>
          <a:p>
            <a:r>
              <a:rPr lang="en-US" sz="1100" dirty="0">
                <a:effectLst/>
              </a:rPr>
              <a:t>Source &amp; Credit: Jay, C., Sayles, A., </a:t>
            </a:r>
            <a:r>
              <a:rPr lang="en-US" sz="1100" dirty="0" err="1">
                <a:effectLst/>
              </a:rPr>
              <a:t>Stovicek</a:t>
            </a:r>
            <a:r>
              <a:rPr lang="en-US" sz="1100" dirty="0">
                <a:effectLst/>
              </a:rPr>
              <a:t>, O., Vaughn, B., &amp; City Bureau. (2021, November 11). Stories and Lessons from Inside the Stop General Iron Hunger Strike – South Side Weekly. </a:t>
            </a:r>
            <a:r>
              <a:rPr lang="en-US" sz="1100" i="1" dirty="0">
                <a:effectLst/>
              </a:rPr>
              <a:t>Southside Weekly</a:t>
            </a:r>
            <a:r>
              <a:rPr lang="en-US" sz="1100" dirty="0">
                <a:effectLst/>
              </a:rPr>
              <a:t>. </a:t>
            </a:r>
            <a:r>
              <a:rPr lang="en-US" sz="1100" dirty="0">
                <a:effectLst/>
                <a:hlinkClick r:id="rId4"/>
              </a:rPr>
              <a:t>https://southsideweekly.com/stories-and-lessons-from-inside-the-general-iron-hunger-strike/</a:t>
            </a:r>
            <a:endParaRPr lang="en-US" sz="1100" dirty="0">
              <a:effectLst/>
            </a:endParaRPr>
          </a:p>
        </p:txBody>
      </p:sp>
      <p:sp>
        <p:nvSpPr>
          <p:cNvPr id="3" name="Footer Placeholder 2">
            <a:extLst>
              <a:ext uri="{FF2B5EF4-FFF2-40B4-BE49-F238E27FC236}">
                <a16:creationId xmlns:a16="http://schemas.microsoft.com/office/drawing/2014/main" id="{CC704FE2-6DB6-3F2F-5C0A-DBFD48145CB3}"/>
              </a:ext>
            </a:extLst>
          </p:cNvPr>
          <p:cNvSpPr>
            <a:spLocks noGrp="1"/>
          </p:cNvSpPr>
          <p:nvPr>
            <p:ph type="ftr" sz="quarter" idx="11"/>
          </p:nvPr>
        </p:nvSpPr>
        <p:spPr/>
        <p:txBody>
          <a:bodyPr/>
          <a:lstStyle/>
          <a:p>
            <a:r>
              <a:rPr lang="en-US"/>
              <a:t>IAPHS Annual Meeting 9/12/2024 Jim Bloyd</a:t>
            </a:r>
          </a:p>
        </p:txBody>
      </p:sp>
    </p:spTree>
    <p:extLst>
      <p:ext uri="{BB962C8B-B14F-4D97-AF65-F5344CB8AC3E}">
        <p14:creationId xmlns:p14="http://schemas.microsoft.com/office/powerpoint/2010/main" val="2879203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6591</TotalTime>
  <Words>3298</Words>
  <Application>Microsoft Macintosh PowerPoint</Application>
  <PresentationFormat>Widescreen</PresentationFormat>
  <Paragraphs>158</Paragraphs>
  <Slides>23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American Typewriter</vt:lpstr>
      <vt:lpstr>Arial</vt:lpstr>
      <vt:lpstr>Calibri</vt:lpstr>
      <vt:lpstr>Calibri Light</vt:lpstr>
      <vt:lpstr>Roboto</vt:lpstr>
      <vt:lpstr>Times New Roman</vt:lpstr>
      <vt:lpstr>Office Theme</vt:lpstr>
      <vt:lpstr>PowerPoint Presentation</vt:lpstr>
      <vt:lpstr>How Community Power Scored an Upset Win for Environmental Justice in Chicago:  Reflections on the #StopGeneralIron Struggle</vt:lpstr>
      <vt:lpstr>Demanding #DenyThePermit #StopGeneralIron:</vt:lpstr>
      <vt:lpstr>PowerPoint Presentation</vt:lpstr>
      <vt:lpstr>“For the first time in decades, life expectancy for Black residents of Chicago fell below 70 years. Latinx residents saw 3-yr drop between 2019 &amp; 2020.”   Source: Mayor’s Press Office April 25, 2022 https://www.chicago.gov/content/city/en/depts/cdph/provdrs/health_data_and_reports/news/2022/april/life-expectancy-in-chicago-declined-during-the-pandemic-s-first-.html Graphic: Chicago Health Atlas</vt:lpstr>
      <vt:lpstr>Shifting power is a necessity to advance justice in health</vt:lpstr>
      <vt:lpstr>Community Power Defined </vt:lpstr>
      <vt:lpstr>“Social structure and human agency are co-constitutive” (Beckfield 2018 p9)</vt:lpstr>
      <vt:lpstr>#StopGeneralIron: Anti-racist hunger strike (Feb 2021) to #DenyThePermit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justice through the lens of power (Michener 2022)</vt:lpstr>
      <vt:lpstr>PowerPoint Presentation</vt:lpstr>
      <vt:lpstr>PowerPoint Presentation</vt:lpstr>
      <vt:lpstr>HUD found Chicago to be in violation of the US Civil Rights Act of 1964 (US HUD 2022)</vt:lpstr>
      <vt:lpstr>PowerPoint Presentation</vt:lpstr>
      <vt:lpstr>To read in depth interviews of #StopGeneralIron organizers, ask me for a free pdf copy of the chapter in a new EJ text book (Sept ‘24)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Jim Bloyd, DrPH, MPH</dc:creator>
  <cp:keywords/>
  <dc:description/>
  <cp:lastModifiedBy>Jim Bloyd, DrPH, MPH</cp:lastModifiedBy>
  <cp:revision>69</cp:revision>
  <dcterms:created xsi:type="dcterms:W3CDTF">2024-03-29T14:10:30Z</dcterms:created>
  <dcterms:modified xsi:type="dcterms:W3CDTF">2024-09-22T19:25:25Z</dcterms:modified>
  <cp:category/>
</cp:coreProperties>
</file>